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17"/>
  </p:notesMasterIdLst>
  <p:handoutMasterIdLst>
    <p:handoutMasterId r:id="rId18"/>
  </p:handoutMasterIdLst>
  <p:sldIdLst>
    <p:sldId id="256" r:id="rId5"/>
    <p:sldId id="776" r:id="rId6"/>
    <p:sldId id="785" r:id="rId7"/>
    <p:sldId id="842" r:id="rId8"/>
    <p:sldId id="848" r:id="rId9"/>
    <p:sldId id="851" r:id="rId10"/>
    <p:sldId id="849" r:id="rId11"/>
    <p:sldId id="852" r:id="rId12"/>
    <p:sldId id="853" r:id="rId13"/>
    <p:sldId id="854" r:id="rId14"/>
    <p:sldId id="855" r:id="rId15"/>
    <p:sldId id="784" r:id="rId16"/>
  </p:sldIdLst>
  <p:sldSz cx="9144000" cy="6858000" type="screen4x3"/>
  <p:notesSz cx="9928225" cy="6797675"/>
  <p:custDataLst>
    <p:tags r:id="rId19"/>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0000"/>
    <a:srgbClr val="FDCFD2"/>
    <a:srgbClr val="B21212"/>
    <a:srgbClr val="FF8B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76" autoAdjust="0"/>
    <p:restoredTop sz="94646" autoAdjust="0"/>
  </p:normalViewPr>
  <p:slideViewPr>
    <p:cSldViewPr>
      <p:cViewPr varScale="1">
        <p:scale>
          <a:sx n="79" d="100"/>
          <a:sy n="79" d="100"/>
        </p:scale>
        <p:origin x="1446" y="8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18/07/2018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7/18/2018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33007143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39148789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913265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000574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5821997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19698626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26880910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21538147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32208635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31378758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7967736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6.xml"/><Relationship Id="rId7" Type="http://schemas.openxmlformats.org/officeDocument/2006/relationships/slide" Target="../slides/slide11.xml"/><Relationship Id="rId2" Type="http://schemas.openxmlformats.org/officeDocument/2006/relationships/slide" Target="../slides/slide12.xml"/><Relationship Id="rId1" Type="http://schemas.openxmlformats.org/officeDocument/2006/relationships/slideMaster" Target="../slideMasters/slideMaster1.xml"/><Relationship Id="rId6" Type="http://schemas.openxmlformats.org/officeDocument/2006/relationships/slide" Target="../slides/slide8.xml"/><Relationship Id="rId5" Type="http://schemas.openxmlformats.org/officeDocument/2006/relationships/image" Target="../media/image3.jpeg"/><Relationship Id="rId4" Type="http://schemas.openxmlformats.org/officeDocument/2006/relationships/slide" Target="../slides/slide10.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14" name="Round Same Side Corner Rectangle 13">
            <a:hlinkClick r:id="rId2" action="ppaction://hlinksldjump"/>
          </p:cNvPr>
          <p:cNvSpPr/>
          <p:nvPr userDrawn="1"/>
        </p:nvSpPr>
        <p:spPr>
          <a:xfrm>
            <a:off x="6732240" y="620688"/>
            <a:ext cx="1008112"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Assessment</a:t>
            </a:r>
            <a:endParaRPr lang="en-GB" sz="11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133020" y="620688"/>
            <a:ext cx="141636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IE" sz="1100" b="1" dirty="0" smtClean="0">
                <a:latin typeface="Arial" panose="020B0604020202020204" pitchFamily="34" charset="0"/>
                <a:cs typeface="Arial" panose="020B0604020202020204" pitchFamily="34" charset="0"/>
              </a:rPr>
              <a:t>6.1</a:t>
            </a:r>
            <a:r>
              <a:rPr lang="en-IE" sz="1100" b="1" baseline="0" dirty="0" smtClean="0">
                <a:latin typeface="Arial" panose="020B0604020202020204" pitchFamily="34" charset="0"/>
                <a:cs typeface="Arial" panose="020B0604020202020204" pitchFamily="34" charset="0"/>
              </a:rPr>
              <a:t> – Possible Risks</a:t>
            </a:r>
            <a:endParaRPr lang="en-GB" sz="1100" b="1" dirty="0">
              <a:latin typeface="Arial" panose="020B0604020202020204" pitchFamily="34" charset="0"/>
              <a:cs typeface="Arial" panose="020B0604020202020204" pitchFamily="34" charset="0"/>
            </a:endParaRPr>
          </a:p>
        </p:txBody>
      </p:sp>
      <p:sp>
        <p:nvSpPr>
          <p:cNvPr id="11" name="Round Same Side Corner Rectangle 10">
            <a:hlinkClick r:id="rId4" action="ppaction://hlinksldjump"/>
          </p:cNvPr>
          <p:cNvSpPr/>
          <p:nvPr userDrawn="1"/>
        </p:nvSpPr>
        <p:spPr>
          <a:xfrm>
            <a:off x="3322349" y="620688"/>
            <a:ext cx="1354650" cy="357190"/>
          </a:xfrm>
          <a:prstGeom prst="round2SameRect">
            <a:avLst/>
          </a:prstGeom>
          <a:gradFill>
            <a:gsLst>
              <a:gs pos="0">
                <a:schemeClr val="accent2">
                  <a:lumMod val="50000"/>
                </a:schemeClr>
              </a:gs>
              <a:gs pos="50000">
                <a:schemeClr val="accent2">
                  <a:lumMod val="75000"/>
                </a:schemeClr>
              </a:gs>
              <a:gs pos="70000">
                <a:schemeClr val="accent2">
                  <a:lumMod val="60000"/>
                  <a:lumOff val="40000"/>
                </a:schemeClr>
              </a:gs>
              <a:gs pos="100000">
                <a:schemeClr val="accent2">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IE" sz="1100" b="1" dirty="0" smtClean="0">
                <a:latin typeface="Arial" panose="020B0604020202020204" pitchFamily="34" charset="0"/>
                <a:cs typeface="Arial" panose="020B0604020202020204" pitchFamily="34" charset="0"/>
              </a:rPr>
              <a:t>M2</a:t>
            </a:r>
            <a:r>
              <a:rPr lang="en-IE" sz="1100" b="1" baseline="0" dirty="0" smtClean="0">
                <a:latin typeface="Arial" panose="020B0604020202020204" pitchFamily="34" charset="0"/>
                <a:cs typeface="Arial" panose="020B0604020202020204" pitchFamily="34" charset="0"/>
              </a:rPr>
              <a:t> - Dependencies</a:t>
            </a:r>
            <a:endParaRPr lang="en-GB" sz="1100" b="1" dirty="0">
              <a:latin typeface="Arial" panose="020B0604020202020204" pitchFamily="34" charset="0"/>
              <a:cs typeface="Arial" panose="020B0604020202020204" pitchFamily="34" charset="0"/>
            </a:endParaRPr>
          </a:p>
        </p:txBody>
      </p:sp>
      <p:sp>
        <p:nvSpPr>
          <p:cNvPr id="6" name="Title 5"/>
          <p:cNvSpPr>
            <a:spLocks noGrp="1"/>
          </p:cNvSpPr>
          <p:nvPr>
            <p:ph type="title"/>
          </p:nvPr>
        </p:nvSpPr>
        <p:spPr>
          <a:xfrm>
            <a:off x="35496" y="44624"/>
            <a:ext cx="7886110"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pic>
        <p:nvPicPr>
          <p:cNvPr id="2" name="Picture 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956376" y="-2406"/>
            <a:ext cx="1145845" cy="911126"/>
          </a:xfrm>
          <a:prstGeom prst="rect">
            <a:avLst/>
          </a:prstGeom>
        </p:spPr>
      </p:pic>
      <p:sp>
        <p:nvSpPr>
          <p:cNvPr id="8" name="Round Same Side Corner Rectangle 7">
            <a:hlinkClick r:id="rId6" action="ppaction://hlinksldjump"/>
          </p:cNvPr>
          <p:cNvSpPr/>
          <p:nvPr userDrawn="1"/>
        </p:nvSpPr>
        <p:spPr>
          <a:xfrm>
            <a:off x="1604038" y="620688"/>
            <a:ext cx="1663659"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IE" sz="1100" b="1" dirty="0" smtClean="0">
                <a:latin typeface="Arial" panose="020B0604020202020204" pitchFamily="34" charset="0"/>
                <a:cs typeface="Arial" panose="020B0604020202020204" pitchFamily="34" charset="0"/>
              </a:rPr>
              <a:t>6.2 – Dealing with Risks</a:t>
            </a:r>
            <a:endParaRPr lang="en-GB" sz="1100" b="1" dirty="0">
              <a:latin typeface="Arial" panose="020B0604020202020204" pitchFamily="34" charset="0"/>
              <a:cs typeface="Arial" panose="020B0604020202020204" pitchFamily="34" charset="0"/>
            </a:endParaRPr>
          </a:p>
        </p:txBody>
      </p:sp>
      <p:sp>
        <p:nvSpPr>
          <p:cNvPr id="9" name="Round Same Side Corner Rectangle 8">
            <a:hlinkClick r:id="rId7" action="ppaction://hlinksldjump"/>
          </p:cNvPr>
          <p:cNvSpPr/>
          <p:nvPr userDrawn="1"/>
        </p:nvSpPr>
        <p:spPr>
          <a:xfrm>
            <a:off x="4731651" y="620688"/>
            <a:ext cx="1945938" cy="357190"/>
          </a:xfrm>
          <a:prstGeom prst="round2SameRect">
            <a:avLst/>
          </a:prstGeom>
          <a:gradFill>
            <a:gsLst>
              <a:gs pos="0">
                <a:srgbClr val="002060"/>
              </a:gs>
              <a:gs pos="50000">
                <a:schemeClr val="accent1">
                  <a:lumMod val="75000"/>
                </a:schemeClr>
              </a:gs>
              <a:gs pos="70000">
                <a:schemeClr val="tx2">
                  <a:lumMod val="60000"/>
                  <a:lumOff val="40000"/>
                </a:schemeClr>
              </a:gs>
              <a:gs pos="100000">
                <a:schemeClr val="accent1">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IE" sz="1100" b="1" dirty="0" smtClean="0">
                <a:latin typeface="Arial" panose="020B0604020202020204" pitchFamily="34" charset="0"/>
                <a:cs typeface="Arial" panose="020B0604020202020204" pitchFamily="34" charset="0"/>
              </a:rPr>
              <a:t>D2 – Contingency Planning</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33342" y="983578"/>
            <a:ext cx="8840139"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D2.1%20-%20Contingency%20Planning.docx"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D2.1%20-%20Contingency%20Planning.docx"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466236"/>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LO5 - Be able to plan to prevent problems with a business event</a:t>
            </a:r>
          </a:p>
        </p:txBody>
      </p:sp>
      <p:sp>
        <p:nvSpPr>
          <p:cNvPr id="7" name="Rectangle 6"/>
          <p:cNvSpPr/>
          <p:nvPr/>
        </p:nvSpPr>
        <p:spPr>
          <a:xfrm>
            <a:off x="207955" y="260648"/>
            <a:ext cx="880009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467544" y="260648"/>
            <a:ext cx="8496944" cy="1815882"/>
          </a:xfrm>
          <a:prstGeom prst="rect">
            <a:avLst/>
          </a:prstGeom>
          <a:noFill/>
        </p:spPr>
        <p:txBody>
          <a:bodyPr wrap="square" rtlCol="0">
            <a:spAutoFit/>
          </a:bodyPr>
          <a:lstStyle/>
          <a:p>
            <a:pPr algn="r"/>
            <a:r>
              <a:rPr lang="en-GB" sz="2800" b="1" dirty="0"/>
              <a:t>OCR Level 02 – Cambridge Technical</a:t>
            </a:r>
          </a:p>
          <a:p>
            <a:pPr algn="r"/>
            <a:r>
              <a:rPr lang="en-GB" sz="3200" dirty="0"/>
              <a:t> </a:t>
            </a:r>
            <a:r>
              <a:rPr lang="en-GB" sz="2400" b="1" dirty="0"/>
              <a:t>Unit 07 – Support the Organisation </a:t>
            </a:r>
            <a:br>
              <a:rPr lang="en-GB" sz="2400" b="1" dirty="0"/>
            </a:br>
            <a:r>
              <a:rPr lang="en-GB" sz="2400" b="1" dirty="0"/>
              <a:t>of a Business Event</a:t>
            </a:r>
          </a:p>
          <a:p>
            <a:pPr algn="r"/>
            <a:r>
              <a:rPr lang="en-GB" sz="2800" b="1" dirty="0">
                <a:solidFill>
                  <a:schemeClr val="tx1">
                    <a:lumMod val="50000"/>
                    <a:lumOff val="50000"/>
                  </a:schemeClr>
                </a:solidFill>
              </a:rPr>
              <a:t>2016 Specification - J/617/0728</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5283" y="309942"/>
            <a:ext cx="1665629" cy="1599701"/>
          </a:xfrm>
          <a:prstGeom prst="rect">
            <a:avLst/>
          </a:prstGeom>
        </p:spPr>
      </p:pic>
      <p:pic>
        <p:nvPicPr>
          <p:cNvPr id="3074" name="Picture 2" descr="Image result for event planning dependencie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207955" y="2041094"/>
            <a:ext cx="8832693" cy="275605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M2.2 </a:t>
            </a:r>
            <a:r>
              <a:rPr lang="en-GB" sz="3800" dirty="0" smtClean="0"/>
              <a:t>– </a:t>
            </a:r>
            <a:r>
              <a:rPr lang="en-GB" sz="3800" dirty="0" smtClean="0"/>
              <a:t>Dealing with Risks</a:t>
            </a:r>
            <a:endParaRPr lang="en-GB" sz="3800" b="1" dirty="0" smtClean="0"/>
          </a:p>
        </p:txBody>
      </p:sp>
      <p:sp>
        <p:nvSpPr>
          <p:cNvPr id="2" name="Rectangle 1"/>
          <p:cNvSpPr/>
          <p:nvPr/>
        </p:nvSpPr>
        <p:spPr>
          <a:xfrm>
            <a:off x="208675" y="1052736"/>
            <a:ext cx="6235533" cy="5632311"/>
          </a:xfrm>
          <a:prstGeom prst="rect">
            <a:avLst/>
          </a:prstGeom>
        </p:spPr>
        <p:txBody>
          <a:bodyPr wrap="square" numCol="1" spcCol="72000">
            <a:spAutoFit/>
          </a:bodyPr>
          <a:lstStyle/>
          <a:p>
            <a:pPr marL="285750" indent="-285750" fontAlgn="auto">
              <a:spcBef>
                <a:spcPts val="0"/>
              </a:spcBef>
              <a:spcAft>
                <a:spcPts val="0"/>
              </a:spcAft>
              <a:buClr>
                <a:srgbClr val="0070C0"/>
              </a:buClr>
              <a:buSzPct val="68000"/>
              <a:buFont typeface="Arial" panose="020B0604020202020204" pitchFamily="34" charset="0"/>
              <a:buChar char="►"/>
            </a:pPr>
            <a:r>
              <a:rPr lang="en-US" dirty="0" smtClean="0">
                <a:solidFill>
                  <a:srgbClr val="000000"/>
                </a:solidFill>
                <a:latin typeface="Arial" panose="020B0604020202020204" pitchFamily="34" charset="0"/>
                <a:cs typeface="Arial" panose="020B0604020202020204" pitchFamily="34" charset="0"/>
              </a:rPr>
              <a:t>For M2.2 you need to update your </a:t>
            </a:r>
            <a:r>
              <a:rPr lang="en-US" dirty="0">
                <a:solidFill>
                  <a:srgbClr val="000000"/>
                </a:solidFill>
                <a:latin typeface="Arial" panose="020B0604020202020204" pitchFamily="34" charset="0"/>
                <a:cs typeface="Arial" panose="020B0604020202020204" pitchFamily="34" charset="0"/>
              </a:rPr>
              <a:t>report showing dependencies between own tasks and those of </a:t>
            </a:r>
            <a:r>
              <a:rPr lang="en-US" dirty="0" smtClean="0">
                <a:solidFill>
                  <a:srgbClr val="000000"/>
                </a:solidFill>
                <a:latin typeface="Arial" panose="020B0604020202020204" pitchFamily="34" charset="0"/>
                <a:cs typeface="Arial" panose="020B0604020202020204" pitchFamily="34" charset="0"/>
              </a:rPr>
              <a:t>others. Discuss how your own tasks as a member of the team will have tasks that depend on the completion of other tem players tasks. Describe the following in your report:</a:t>
            </a:r>
          </a:p>
          <a:p>
            <a:pPr marL="800100" lvl="1" indent="-342900" fontAlgn="auto">
              <a:spcBef>
                <a:spcPts val="0"/>
              </a:spcBef>
              <a:spcAft>
                <a:spcPts val="0"/>
              </a:spcAft>
              <a:buClr>
                <a:srgbClr val="0070C0"/>
              </a:buClr>
              <a:buSzPct val="68000"/>
              <a:buFont typeface="+mj-lt"/>
              <a:buAutoNum type="arabicPeriod"/>
            </a:pPr>
            <a:r>
              <a:rPr lang="en-US" dirty="0" smtClean="0">
                <a:solidFill>
                  <a:srgbClr val="000000"/>
                </a:solidFill>
                <a:latin typeface="Arial" panose="020B0604020202020204" pitchFamily="34" charset="0"/>
                <a:cs typeface="Arial" panose="020B0604020202020204" pitchFamily="34" charset="0"/>
              </a:rPr>
              <a:t>Name and demonstrate the tasks that depend on others</a:t>
            </a:r>
          </a:p>
          <a:p>
            <a:pPr marL="800100" lvl="1" indent="-342900" fontAlgn="auto">
              <a:spcBef>
                <a:spcPts val="0"/>
              </a:spcBef>
              <a:spcAft>
                <a:spcPts val="0"/>
              </a:spcAft>
              <a:buClr>
                <a:srgbClr val="0070C0"/>
              </a:buClr>
              <a:buSzPct val="68000"/>
              <a:buFont typeface="+mj-lt"/>
              <a:buAutoNum type="arabicPeriod"/>
            </a:pPr>
            <a:r>
              <a:rPr lang="en-US" dirty="0" smtClean="0">
                <a:solidFill>
                  <a:srgbClr val="000000"/>
                </a:solidFill>
                <a:latin typeface="Arial" panose="020B0604020202020204" pitchFamily="34" charset="0"/>
                <a:cs typeface="Arial" panose="020B0604020202020204" pitchFamily="34" charset="0"/>
              </a:rPr>
              <a:t>Nature of your tasks are that depend on others, with examples.</a:t>
            </a:r>
          </a:p>
          <a:p>
            <a:pPr marL="800100" lvl="1" indent="-342900" fontAlgn="auto">
              <a:spcBef>
                <a:spcPts val="0"/>
              </a:spcBef>
              <a:spcAft>
                <a:spcPts val="0"/>
              </a:spcAft>
              <a:buClr>
                <a:srgbClr val="0070C0"/>
              </a:buClr>
              <a:buSzPct val="68000"/>
              <a:buFont typeface="+mj-lt"/>
              <a:buAutoNum type="arabicPeriod"/>
            </a:pPr>
            <a:r>
              <a:rPr lang="en-US" dirty="0" smtClean="0">
                <a:solidFill>
                  <a:srgbClr val="000000"/>
                </a:solidFill>
                <a:latin typeface="Arial" panose="020B0604020202020204" pitchFamily="34" charset="0"/>
                <a:cs typeface="Arial" panose="020B0604020202020204" pitchFamily="34" charset="0"/>
              </a:rPr>
              <a:t>Issues with this interdependence.</a:t>
            </a:r>
          </a:p>
          <a:p>
            <a:pPr marL="800100" lvl="1" indent="-342900" fontAlgn="auto">
              <a:spcBef>
                <a:spcPts val="0"/>
              </a:spcBef>
              <a:spcAft>
                <a:spcPts val="0"/>
              </a:spcAft>
              <a:buClr>
                <a:srgbClr val="0070C0"/>
              </a:buClr>
              <a:buSzPct val="68000"/>
              <a:buFont typeface="+mj-lt"/>
              <a:buAutoNum type="arabicPeriod"/>
            </a:pPr>
            <a:r>
              <a:rPr lang="en-US" dirty="0" smtClean="0">
                <a:solidFill>
                  <a:srgbClr val="000000"/>
                </a:solidFill>
                <a:latin typeface="Arial" panose="020B0604020202020204" pitchFamily="34" charset="0"/>
                <a:cs typeface="Arial" panose="020B0604020202020204" pitchFamily="34" charset="0"/>
              </a:rPr>
              <a:t>Potential impact on the project success if your dependencies do not work out.</a:t>
            </a:r>
          </a:p>
          <a:p>
            <a:pPr marL="800100" lvl="1" indent="-342900" fontAlgn="auto">
              <a:spcBef>
                <a:spcPts val="0"/>
              </a:spcBef>
              <a:spcAft>
                <a:spcPts val="0"/>
              </a:spcAft>
              <a:buClr>
                <a:srgbClr val="0070C0"/>
              </a:buClr>
              <a:buSzPct val="68000"/>
              <a:buFont typeface="+mj-lt"/>
              <a:buAutoNum type="arabicPeriod"/>
            </a:pPr>
            <a:r>
              <a:rPr lang="en-US" dirty="0" smtClean="0">
                <a:solidFill>
                  <a:srgbClr val="000000"/>
                </a:solidFill>
                <a:latin typeface="Arial" panose="020B0604020202020204" pitchFamily="34" charset="0"/>
                <a:cs typeface="Arial" panose="020B0604020202020204" pitchFamily="34" charset="0"/>
              </a:rPr>
              <a:t>How your team might overcome these issues.</a:t>
            </a:r>
          </a:p>
          <a:p>
            <a:pPr marL="800100" lvl="1" indent="-342900" fontAlgn="auto">
              <a:spcBef>
                <a:spcPts val="0"/>
              </a:spcBef>
              <a:spcAft>
                <a:spcPts val="0"/>
              </a:spcAft>
              <a:buClr>
                <a:srgbClr val="0070C0"/>
              </a:buClr>
              <a:buSzPct val="68000"/>
              <a:buFont typeface="+mj-lt"/>
              <a:buAutoNum type="arabicPeriod"/>
            </a:pPr>
            <a:r>
              <a:rPr lang="en-US" dirty="0" smtClean="0">
                <a:solidFill>
                  <a:srgbClr val="000000"/>
                </a:solidFill>
                <a:latin typeface="Arial" panose="020B0604020202020204" pitchFamily="34" charset="0"/>
                <a:cs typeface="Arial" panose="020B0604020202020204" pitchFamily="34" charset="0"/>
              </a:rPr>
              <a:t>The impact slippage of your tasks will have on others.</a:t>
            </a:r>
          </a:p>
          <a:p>
            <a:pPr marL="800100" lvl="1" indent="-342900" fontAlgn="auto">
              <a:spcBef>
                <a:spcPts val="0"/>
              </a:spcBef>
              <a:spcAft>
                <a:spcPts val="0"/>
              </a:spcAft>
              <a:buClr>
                <a:srgbClr val="0070C0"/>
              </a:buClr>
              <a:buSzPct val="68000"/>
              <a:buFont typeface="+mj-lt"/>
              <a:buAutoNum type="arabicPeriod"/>
            </a:pPr>
            <a:r>
              <a:rPr lang="en-US" dirty="0" smtClean="0">
                <a:solidFill>
                  <a:srgbClr val="000000"/>
                </a:solidFill>
                <a:latin typeface="Arial" panose="020B0604020202020204" pitchFamily="34" charset="0"/>
                <a:cs typeface="Arial" panose="020B0604020202020204" pitchFamily="34" charset="0"/>
              </a:rPr>
              <a:t>Who to talk to and how to communicate these issues.</a:t>
            </a:r>
          </a:p>
          <a:p>
            <a:pPr fontAlgn="auto">
              <a:spcBef>
                <a:spcPts val="0"/>
              </a:spcBef>
              <a:spcAft>
                <a:spcPts val="0"/>
              </a:spcAft>
              <a:buClr>
                <a:srgbClr val="0070C0"/>
              </a:buClr>
              <a:buSzPct val="68000"/>
            </a:pPr>
            <a:r>
              <a:rPr lang="en-US" b="1" dirty="0" smtClean="0">
                <a:solidFill>
                  <a:srgbClr val="FF0000"/>
                </a:solidFill>
                <a:latin typeface="Arial" panose="020B0604020202020204" pitchFamily="34" charset="0"/>
                <a:cs typeface="Arial" panose="020B0604020202020204" pitchFamily="34" charset="0"/>
              </a:rPr>
              <a:t>M2.2 – Task 03 – </a:t>
            </a:r>
            <a:r>
              <a:rPr lang="en-US" dirty="0" smtClean="0">
                <a:solidFill>
                  <a:srgbClr val="FF0000"/>
                </a:solidFill>
                <a:latin typeface="Arial" panose="020B0604020202020204" pitchFamily="34" charset="0"/>
                <a:cs typeface="Arial" panose="020B0604020202020204" pitchFamily="34" charset="0"/>
              </a:rPr>
              <a:t>Using example, update your report to discuss the dependencies you have on your role within the project, and others have that could impact your tasks.</a:t>
            </a:r>
          </a:p>
        </p:txBody>
      </p:sp>
      <p:pic>
        <p:nvPicPr>
          <p:cNvPr id="1028" name="Picture 4" descr="Image result for event planning dependencie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069" t="8978" r="40334" b="21374"/>
          <a:stretch/>
        </p:blipFill>
        <p:spPr bwMode="auto">
          <a:xfrm>
            <a:off x="6444208" y="1073337"/>
            <a:ext cx="2433127" cy="161354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event planning dependencies flow char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4207" y="2819400"/>
            <a:ext cx="2433127" cy="26452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273952"/>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D2.1 </a:t>
            </a:r>
            <a:r>
              <a:rPr lang="en-GB" sz="3800" dirty="0" smtClean="0"/>
              <a:t>– </a:t>
            </a:r>
            <a:r>
              <a:rPr lang="en-GB" sz="3800" dirty="0" smtClean="0"/>
              <a:t>Contingency Planning</a:t>
            </a:r>
            <a:endParaRPr lang="en-GB" sz="3800" b="1" dirty="0" smtClean="0"/>
          </a:p>
        </p:txBody>
      </p:sp>
      <p:pic>
        <p:nvPicPr>
          <p:cNvPr id="1026" name="Picture 2" descr="Contingency plan template 20 plan latest yet exampl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549347" y="2996952"/>
            <a:ext cx="5313970" cy="3660652"/>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79512" y="1052736"/>
            <a:ext cx="8683805" cy="1754326"/>
          </a:xfrm>
          <a:prstGeom prst="rect">
            <a:avLst/>
          </a:prstGeom>
        </p:spPr>
        <p:txBody>
          <a:bodyPr wrap="square">
            <a:spAutoFit/>
          </a:bodyPr>
          <a:lstStyle/>
          <a:p>
            <a:pPr marL="285750" indent="-285750" fontAlgn="auto">
              <a:spcBef>
                <a:spcPts val="0"/>
              </a:spcBef>
              <a:spcAft>
                <a:spcPts val="0"/>
              </a:spcAft>
              <a:buClr>
                <a:srgbClr val="0070C0"/>
              </a:buClr>
              <a:buSzPct val="68000"/>
              <a:buFont typeface="Arial" panose="020B0604020202020204" pitchFamily="34" charset="0"/>
              <a:buChar char="►"/>
            </a:pPr>
            <a:r>
              <a:rPr lang="en-US" dirty="0">
                <a:solidFill>
                  <a:srgbClr val="000000"/>
                </a:solidFill>
                <a:latin typeface="Arial" panose="020B0604020202020204" pitchFamily="34" charset="0"/>
                <a:cs typeface="Arial" panose="020B0604020202020204" pitchFamily="34" charset="0"/>
              </a:rPr>
              <a:t>For D2.1 you need to assess the most likely problems that might occur during your phase of the project. You need to produce a contingency plan to address them. Take examples from the Gantt Chart you produced and change the chart to show the re-allocation of following tasks following an issue</a:t>
            </a:r>
            <a:r>
              <a:rPr lang="en-US" dirty="0" smtClean="0">
                <a:solidFill>
                  <a:srgbClr val="000000"/>
                </a:solidFill>
                <a:latin typeface="Arial" panose="020B0604020202020204" pitchFamily="34" charset="0"/>
                <a:cs typeface="Arial" panose="020B0604020202020204" pitchFamily="34" charset="0"/>
              </a:rPr>
              <a:t>.</a:t>
            </a:r>
          </a:p>
          <a:p>
            <a:pPr marL="285750" indent="-285750" fontAlgn="auto">
              <a:spcBef>
                <a:spcPts val="0"/>
              </a:spcBef>
              <a:spcAft>
                <a:spcPts val="0"/>
              </a:spcAft>
              <a:buClr>
                <a:srgbClr val="0070C0"/>
              </a:buClr>
              <a:buSzPct val="68000"/>
              <a:buFont typeface="Arial" panose="020B0604020202020204" pitchFamily="34" charset="0"/>
              <a:buChar char="►"/>
            </a:pPr>
            <a:r>
              <a:rPr lang="en-US" dirty="0" smtClean="0">
                <a:solidFill>
                  <a:srgbClr val="000000"/>
                </a:solidFill>
                <a:latin typeface="Arial" panose="020B0604020202020204" pitchFamily="34" charset="0"/>
                <a:cs typeface="Arial" panose="020B0604020202020204" pitchFamily="34" charset="0"/>
              </a:rPr>
              <a:t>Then use the template attached, fill in three likely problems and fill in the contingency plan table.</a:t>
            </a:r>
          </a:p>
        </p:txBody>
      </p:sp>
      <p:sp>
        <p:nvSpPr>
          <p:cNvPr id="4" name="Rectangle 3"/>
          <p:cNvSpPr/>
          <p:nvPr/>
        </p:nvSpPr>
        <p:spPr>
          <a:xfrm>
            <a:off x="179512" y="2812286"/>
            <a:ext cx="3240360" cy="3970318"/>
          </a:xfrm>
          <a:prstGeom prst="rect">
            <a:avLst/>
          </a:prstGeom>
        </p:spPr>
        <p:txBody>
          <a:bodyPr wrap="square">
            <a:spAutoFit/>
          </a:bodyPr>
          <a:lstStyle/>
          <a:p>
            <a:pPr marL="285750" indent="-285750" fontAlgn="auto">
              <a:spcBef>
                <a:spcPts val="0"/>
              </a:spcBef>
              <a:spcAft>
                <a:spcPts val="0"/>
              </a:spcAft>
              <a:buClr>
                <a:srgbClr val="0070C0"/>
              </a:buClr>
              <a:buSzPct val="68000"/>
              <a:buFont typeface="Arial" panose="020B0604020202020204" pitchFamily="34" charset="0"/>
              <a:buChar char="►"/>
            </a:pPr>
            <a:r>
              <a:rPr lang="en-US" dirty="0">
                <a:solidFill>
                  <a:srgbClr val="000000"/>
                </a:solidFill>
                <a:latin typeface="Arial" panose="020B0604020202020204" pitchFamily="34" charset="0"/>
                <a:cs typeface="Arial" panose="020B0604020202020204" pitchFamily="34" charset="0"/>
              </a:rPr>
              <a:t>These three issues need to be </a:t>
            </a:r>
            <a:r>
              <a:rPr lang="en-US" dirty="0" smtClean="0">
                <a:solidFill>
                  <a:srgbClr val="000000"/>
                </a:solidFill>
                <a:latin typeface="Arial" panose="020B0604020202020204" pitchFamily="34" charset="0"/>
                <a:cs typeface="Arial" panose="020B0604020202020204" pitchFamily="34" charset="0"/>
              </a:rPr>
              <a:t>considerable. In your report on this show the Gantt chart changes and the table and explain in detail the –reallocation of resources that could be sued to alleviate the risk of these events.</a:t>
            </a:r>
          </a:p>
          <a:p>
            <a:pPr fontAlgn="auto">
              <a:spcBef>
                <a:spcPts val="0"/>
              </a:spcBef>
              <a:spcAft>
                <a:spcPts val="0"/>
              </a:spcAft>
              <a:buClr>
                <a:srgbClr val="0070C0"/>
              </a:buClr>
              <a:buSzPct val="68000"/>
            </a:pPr>
            <a:r>
              <a:rPr lang="en-US" b="1" dirty="0" smtClean="0">
                <a:solidFill>
                  <a:srgbClr val="FF0000"/>
                </a:solidFill>
                <a:latin typeface="Arial" panose="020B0604020202020204" pitchFamily="34" charset="0"/>
                <a:cs typeface="Arial" panose="020B0604020202020204" pitchFamily="34" charset="0"/>
              </a:rPr>
              <a:t>D2.1 – Task 04 – </a:t>
            </a:r>
            <a:r>
              <a:rPr lang="en-US" dirty="0" smtClean="0">
                <a:solidFill>
                  <a:srgbClr val="FF0000"/>
                </a:solidFill>
                <a:latin typeface="Arial" panose="020B0604020202020204" pitchFamily="34" charset="0"/>
                <a:cs typeface="Arial" panose="020B0604020202020204" pitchFamily="34" charset="0"/>
              </a:rPr>
              <a:t>Using </a:t>
            </a:r>
            <a:r>
              <a:rPr lang="en-US" dirty="0" smtClean="0">
                <a:solidFill>
                  <a:srgbClr val="FF0000"/>
                </a:solidFill>
                <a:latin typeface="Arial" panose="020B0604020202020204" pitchFamily="34" charset="0"/>
                <a:cs typeface="Arial" panose="020B0604020202020204" pitchFamily="34" charset="0"/>
                <a:hlinkClick r:id="rId4" action="ppaction://hlinkfile"/>
              </a:rPr>
              <a:t>the template</a:t>
            </a:r>
            <a:r>
              <a:rPr lang="en-US" dirty="0" smtClean="0">
                <a:solidFill>
                  <a:srgbClr val="FF0000"/>
                </a:solidFill>
                <a:latin typeface="Arial" panose="020B0604020202020204" pitchFamily="34" charset="0"/>
                <a:cs typeface="Arial" panose="020B0604020202020204" pitchFamily="34" charset="0"/>
              </a:rPr>
              <a:t>, Assess </a:t>
            </a:r>
            <a:r>
              <a:rPr lang="en-US" dirty="0">
                <a:solidFill>
                  <a:srgbClr val="FF0000"/>
                </a:solidFill>
                <a:latin typeface="Arial" panose="020B0604020202020204" pitchFamily="34" charset="0"/>
                <a:cs typeface="Arial" panose="020B0604020202020204" pitchFamily="34" charset="0"/>
              </a:rPr>
              <a:t>the most likely problems and produce a contingency plan to address </a:t>
            </a:r>
            <a:r>
              <a:rPr lang="en-US" dirty="0" smtClean="0">
                <a:solidFill>
                  <a:srgbClr val="FF0000"/>
                </a:solidFill>
                <a:latin typeface="Arial" panose="020B0604020202020204" pitchFamily="34" charset="0"/>
                <a:cs typeface="Arial" panose="020B0604020202020204" pitchFamily="34" charset="0"/>
              </a:rPr>
              <a:t>them</a:t>
            </a:r>
            <a:r>
              <a:rPr lang="en-US" dirty="0">
                <a:solidFill>
                  <a:srgbClr val="FF0000"/>
                </a:solidFill>
                <a:latin typeface="Arial" panose="020B0604020202020204" pitchFamily="34" charset="0"/>
                <a:cs typeface="Arial" panose="020B0604020202020204" pitchFamily="34" charset="0"/>
              </a:rPr>
              <a:t>.</a:t>
            </a:r>
            <a:endParaRPr lang="en-US"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46721734"/>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7428" y="1052736"/>
            <a:ext cx="8729042" cy="5693866"/>
          </a:xfrm>
          <a:prstGeom prst="rect">
            <a:avLst/>
          </a:prstGeom>
        </p:spPr>
        <p:txBody>
          <a:bodyPr wrap="square">
            <a:spAutoFit/>
          </a:bodyPr>
          <a:lstStyle/>
          <a:p>
            <a:pPr fontAlgn="auto">
              <a:spcBef>
                <a:spcPts val="0"/>
              </a:spcBef>
              <a:spcAft>
                <a:spcPts val="0"/>
              </a:spcAft>
              <a:buClr>
                <a:srgbClr val="0070C0"/>
              </a:buClr>
              <a:buSzPct val="68000"/>
            </a:pPr>
            <a:r>
              <a:rPr lang="en-US" sz="2800" b="1" dirty="0">
                <a:solidFill>
                  <a:srgbClr val="FF0000"/>
                </a:solidFill>
              </a:rPr>
              <a:t>P6.1 - Task 01 – </a:t>
            </a:r>
            <a:r>
              <a:rPr lang="en-US" sz="2800" dirty="0">
                <a:solidFill>
                  <a:srgbClr val="FF0000"/>
                </a:solidFill>
              </a:rPr>
              <a:t>Discuss possible risks that might occur in your event and explain how these risks might be countered.</a:t>
            </a:r>
            <a:endParaRPr lang="en-GB" sz="2800" dirty="0">
              <a:solidFill>
                <a:srgbClr val="FF0000"/>
              </a:solidFill>
            </a:endParaRPr>
          </a:p>
          <a:p>
            <a:pPr fontAlgn="auto">
              <a:spcBef>
                <a:spcPts val="0"/>
              </a:spcBef>
              <a:spcAft>
                <a:spcPts val="0"/>
              </a:spcAft>
              <a:buClr>
                <a:srgbClr val="0070C0"/>
              </a:buClr>
              <a:buSzPct val="68000"/>
            </a:pPr>
            <a:r>
              <a:rPr lang="en-US" sz="2800" b="1" dirty="0" smtClean="0">
                <a:solidFill>
                  <a:srgbClr val="FF0000"/>
                </a:solidFill>
              </a:rPr>
              <a:t>P6.2 </a:t>
            </a:r>
            <a:r>
              <a:rPr lang="en-US" sz="2800" b="1" dirty="0">
                <a:solidFill>
                  <a:srgbClr val="FF0000"/>
                </a:solidFill>
              </a:rPr>
              <a:t>- Task 02 – </a:t>
            </a:r>
            <a:r>
              <a:rPr lang="en-US" sz="2800" dirty="0">
                <a:solidFill>
                  <a:srgbClr val="FF0000"/>
                </a:solidFill>
              </a:rPr>
              <a:t>Discuss how to deal with potential issues that might occur in your event and explain how these risks might be countered.</a:t>
            </a:r>
            <a:endParaRPr lang="en-GB" sz="2800" dirty="0">
              <a:solidFill>
                <a:srgbClr val="FF0000"/>
              </a:solidFill>
            </a:endParaRPr>
          </a:p>
          <a:p>
            <a:pPr fontAlgn="auto">
              <a:spcBef>
                <a:spcPts val="0"/>
              </a:spcBef>
              <a:spcAft>
                <a:spcPts val="0"/>
              </a:spcAft>
              <a:buClr>
                <a:srgbClr val="0070C0"/>
              </a:buClr>
              <a:buSzPct val="68000"/>
            </a:pPr>
            <a:r>
              <a:rPr lang="en-US" sz="2800" b="1" dirty="0" smtClean="0">
                <a:solidFill>
                  <a:srgbClr val="FF0000"/>
                </a:solidFill>
                <a:latin typeface="Arial" panose="020B0604020202020204" pitchFamily="34" charset="0"/>
                <a:cs typeface="Arial" panose="020B0604020202020204" pitchFamily="34" charset="0"/>
              </a:rPr>
              <a:t>M2.2 </a:t>
            </a:r>
            <a:r>
              <a:rPr lang="en-US" sz="2800" b="1" dirty="0">
                <a:solidFill>
                  <a:srgbClr val="FF0000"/>
                </a:solidFill>
                <a:latin typeface="Arial" panose="020B0604020202020204" pitchFamily="34" charset="0"/>
                <a:cs typeface="Arial" panose="020B0604020202020204" pitchFamily="34" charset="0"/>
              </a:rPr>
              <a:t>– Task 03 – </a:t>
            </a:r>
            <a:r>
              <a:rPr lang="en-US" sz="2800" dirty="0">
                <a:solidFill>
                  <a:srgbClr val="FF0000"/>
                </a:solidFill>
                <a:latin typeface="Arial" panose="020B0604020202020204" pitchFamily="34" charset="0"/>
                <a:cs typeface="Arial" panose="020B0604020202020204" pitchFamily="34" charset="0"/>
              </a:rPr>
              <a:t>Using example, update your report to discuss the dependencies you have on your role within the project, and others have that could impact your tasks.</a:t>
            </a:r>
          </a:p>
          <a:p>
            <a:pPr fontAlgn="auto">
              <a:spcBef>
                <a:spcPts val="0"/>
              </a:spcBef>
              <a:spcAft>
                <a:spcPts val="0"/>
              </a:spcAft>
              <a:buClr>
                <a:srgbClr val="0070C0"/>
              </a:buClr>
              <a:buSzPct val="68000"/>
            </a:pPr>
            <a:r>
              <a:rPr lang="en-US" sz="2800" b="1" dirty="0" smtClean="0">
                <a:solidFill>
                  <a:srgbClr val="FF0000"/>
                </a:solidFill>
                <a:latin typeface="Arial" panose="020B0604020202020204" pitchFamily="34" charset="0"/>
                <a:cs typeface="Arial" panose="020B0604020202020204" pitchFamily="34" charset="0"/>
              </a:rPr>
              <a:t>D2.1 </a:t>
            </a:r>
            <a:r>
              <a:rPr lang="en-US" sz="2800" b="1" dirty="0">
                <a:solidFill>
                  <a:srgbClr val="FF0000"/>
                </a:solidFill>
                <a:latin typeface="Arial" panose="020B0604020202020204" pitchFamily="34" charset="0"/>
                <a:cs typeface="Arial" panose="020B0604020202020204" pitchFamily="34" charset="0"/>
              </a:rPr>
              <a:t>– Task 04 – </a:t>
            </a:r>
            <a:r>
              <a:rPr lang="en-US" sz="2800" dirty="0">
                <a:solidFill>
                  <a:srgbClr val="FF0000"/>
                </a:solidFill>
                <a:latin typeface="Arial" panose="020B0604020202020204" pitchFamily="34" charset="0"/>
                <a:cs typeface="Arial" panose="020B0604020202020204" pitchFamily="34" charset="0"/>
              </a:rPr>
              <a:t>Using </a:t>
            </a:r>
            <a:r>
              <a:rPr lang="en-US" sz="2800" dirty="0">
                <a:solidFill>
                  <a:srgbClr val="FF0000"/>
                </a:solidFill>
                <a:latin typeface="Arial" panose="020B0604020202020204" pitchFamily="34" charset="0"/>
                <a:cs typeface="Arial" panose="020B0604020202020204" pitchFamily="34" charset="0"/>
                <a:hlinkClick r:id="rId3" action="ppaction://hlinkfile"/>
              </a:rPr>
              <a:t>the template</a:t>
            </a:r>
            <a:r>
              <a:rPr lang="en-US" sz="2800" dirty="0">
                <a:solidFill>
                  <a:srgbClr val="FF0000"/>
                </a:solidFill>
                <a:latin typeface="Arial" panose="020B0604020202020204" pitchFamily="34" charset="0"/>
                <a:cs typeface="Arial" panose="020B0604020202020204" pitchFamily="34" charset="0"/>
              </a:rPr>
              <a:t>, Assess the most likely problems and produce a contingency plan to address them.</a:t>
            </a:r>
            <a:endParaRPr lang="en-US" sz="2800" dirty="0">
              <a:solidFill>
                <a:srgbClr val="FF0000"/>
              </a:solidFill>
              <a:latin typeface="Arial" panose="020B0604020202020204" pitchFamily="34" charset="0"/>
              <a:cs typeface="Arial" panose="020B0604020202020204" pitchFamily="34" charset="0"/>
            </a:endParaRPr>
          </a:p>
        </p:txBody>
      </p:sp>
      <p:sp>
        <p:nvSpPr>
          <p:cNvPr id="14" name="Title 2"/>
          <p:cNvSpPr>
            <a:spLocks noGrp="1"/>
          </p:cNvSpPr>
          <p:nvPr>
            <p:ph type="title"/>
          </p:nvPr>
        </p:nvSpPr>
        <p:spPr>
          <a:xfrm>
            <a:off x="35496" y="44624"/>
            <a:ext cx="7992888" cy="548680"/>
          </a:xfrm>
        </p:spPr>
        <p:txBody>
          <a:bodyPr>
            <a:noAutofit/>
          </a:bodyPr>
          <a:lstStyle/>
          <a:p>
            <a:pPr>
              <a:buClr>
                <a:srgbClr val="C00000"/>
              </a:buClr>
            </a:pPr>
            <a:r>
              <a:rPr lang="en-IE" sz="4000" dirty="0" smtClean="0"/>
              <a:t>LO5 </a:t>
            </a:r>
            <a:r>
              <a:rPr lang="en-IE" sz="4000" dirty="0" smtClean="0"/>
              <a:t>– Assessment Criteria</a:t>
            </a:r>
            <a:endParaRPr lang="en-GB" sz="4000" dirty="0"/>
          </a:p>
        </p:txBody>
      </p:sp>
    </p:spTree>
    <p:extLst>
      <p:ext uri="{BB962C8B-B14F-4D97-AF65-F5344CB8AC3E}">
        <p14:creationId xmlns:p14="http://schemas.microsoft.com/office/powerpoint/2010/main" val="279414012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2392483723"/>
              </p:ext>
            </p:extLst>
          </p:nvPr>
        </p:nvGraphicFramePr>
        <p:xfrm>
          <a:off x="251520" y="1052736"/>
          <a:ext cx="8640960" cy="5550408"/>
        </p:xfrm>
        <a:graphic>
          <a:graphicData uri="http://schemas.openxmlformats.org/drawingml/2006/table">
            <a:tbl>
              <a:tblPr firstRow="1" bandRow="1">
                <a:tableStyleId>{B301B821-A1FF-4177-AEE7-76D212191A09}</a:tableStyleId>
              </a:tblPr>
              <a:tblGrid>
                <a:gridCol w="1944216"/>
                <a:gridCol w="2448272"/>
                <a:gridCol w="2016224"/>
                <a:gridCol w="2232248"/>
              </a:tblGrid>
              <a:tr h="202312">
                <a:tc>
                  <a:txBody>
                    <a:bodyPr/>
                    <a:lstStyle/>
                    <a:p>
                      <a:pPr algn="ctr"/>
                      <a:r>
                        <a:rPr lang="en-GB" sz="1020" dirty="0" smtClean="0"/>
                        <a:t>The Learner will</a:t>
                      </a:r>
                      <a:endParaRPr lang="en-GB" sz="102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020" dirty="0" smtClean="0"/>
                        <a:t>Pass</a:t>
                      </a:r>
                    </a:p>
                    <a:p>
                      <a:pPr algn="l"/>
                      <a:r>
                        <a:rPr lang="en-US" sz="1020" dirty="0" smtClean="0"/>
                        <a:t>The assessment criteria are the Pass requirements for this unit.</a:t>
                      </a:r>
                      <a:endParaRPr lang="en-GB" sz="102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020" dirty="0" smtClean="0"/>
                        <a:t>Merit</a:t>
                      </a:r>
                    </a:p>
                    <a:p>
                      <a:pPr algn="l"/>
                      <a:r>
                        <a:rPr lang="en-US" sz="1020" dirty="0" smtClean="0"/>
                        <a:t>To achieve a Merit the evidence must show that, in addition to the Pass criteria, the candidate is able to:</a:t>
                      </a:r>
                      <a:endParaRPr lang="en-GB" sz="102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020" dirty="0" smtClean="0"/>
                        <a:t>Distinction</a:t>
                      </a:r>
                    </a:p>
                    <a:p>
                      <a:pPr algn="l"/>
                      <a:r>
                        <a:rPr lang="en-US" sz="1020" dirty="0" smtClean="0"/>
                        <a:t>To achieve a Distinction the evidence must show that, in addition to the Pass and Merit criteria, the candidate is able to:</a:t>
                      </a:r>
                      <a:endParaRPr lang="en-GB" sz="102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4294">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1. Be able to identify resources needed to support the organisation of a business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P1: Identify the resources they need to source to aid the organisation of an event and any relevant constraints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51912">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2. Be able to source event resources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P2: Investigate sources that can provide the resources required for an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M1: Identify a range of sources for their resource, including the advantages and disadvantages of each source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D1: Create a best-practice process for others for future booking/arranging of resources, including recommendations for the prevention of issues, based on a review of own experience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1020">
                <a:tc rowSpan="2">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3. Be able to make and confirm event arrangements with relevant parties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P3: Arrange for production of, or book, the required resources with their chosen source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1020">
                <a:tc vMerge="1">
                  <a:txBody>
                    <a:bodyPr/>
                    <a:lstStyle/>
                    <a:p>
                      <a:endParaRPr lang="en-GB"/>
                    </a:p>
                  </a:txBody>
                  <a:tcPr/>
                </a:tc>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P4: Communicate the arrangements for an event to relevant parties, using appropriate communication channels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r>
              <a:tr h="457200">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4. Be able to inform other team members of progress against the plan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P5: Create a progress report and share it with the event organisation team using appropriate communication channels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M2: Update their report showing dependencies between own tasks and those of others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200">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5. Be able to plan to prevent problems with a business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P6: Take steps to mitigate the likelihood of problems occurring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D2: Assess the most likely problems and produce a contingency plan to address them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457200">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6. Review your own performance when organising a business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P7: Review own performance in supporting the organisation of an event, identifying strengths and areas for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M3: Share and discuss own self-assessment with a colleague to seek their opinions and confirm areas for improvement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08153980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9512" y="1002088"/>
            <a:ext cx="8712968" cy="5481501"/>
          </a:xfrm>
          <a:prstGeom prst="rect">
            <a:avLst/>
          </a:prstGeom>
        </p:spPr>
        <p:txBody>
          <a:bodyPr wrap="square">
            <a:spAutoFit/>
          </a:bodyPr>
          <a:lstStyle/>
          <a:p>
            <a:pPr marL="285750" indent="-285750">
              <a:buClr>
                <a:schemeClr val="accent1">
                  <a:lumMod val="75000"/>
                </a:schemeClr>
              </a:buClr>
              <a:buSzPct val="68000"/>
              <a:buFontTx/>
              <a:buChar char="►"/>
            </a:pPr>
            <a:r>
              <a:rPr lang="en-US" sz="2060" dirty="0" smtClean="0">
                <a:latin typeface="Arial" panose="020B0604020202020204" pitchFamily="34" charset="0"/>
                <a:cs typeface="Arial" panose="020B0604020202020204" pitchFamily="34" charset="0"/>
              </a:rPr>
              <a:t>To </a:t>
            </a:r>
            <a:r>
              <a:rPr lang="en-US" sz="2060" dirty="0">
                <a:latin typeface="Arial" panose="020B0604020202020204" pitchFamily="34" charset="0"/>
                <a:cs typeface="Arial" panose="020B0604020202020204" pitchFamily="34" charset="0"/>
              </a:rPr>
              <a:t>achieve </a:t>
            </a:r>
            <a:r>
              <a:rPr lang="en-US" sz="2060" b="1" dirty="0">
                <a:latin typeface="Arial" panose="020B0604020202020204" pitchFamily="34" charset="0"/>
                <a:cs typeface="Arial" panose="020B0604020202020204" pitchFamily="34" charset="0"/>
              </a:rPr>
              <a:t>P6</a:t>
            </a:r>
            <a:r>
              <a:rPr lang="en-US" sz="2060" dirty="0">
                <a:latin typeface="Arial" panose="020B0604020202020204" pitchFamily="34" charset="0"/>
                <a:cs typeface="Arial" panose="020B0604020202020204" pitchFamily="34" charset="0"/>
              </a:rPr>
              <a:t>, learners should demonstrate that they have planned for their aspect of the event and, in that planning, have taken steps to mitigate the likelihood of problems occurring (e.g. if arranging travel, that they have considered planned rail track maintenance and recommended that the event takes place on a day when maintenance is not planned). They should consider solutions that could avoid or mitigate the negative impact of these potential issues on the event planning.</a:t>
            </a:r>
          </a:p>
          <a:p>
            <a:pPr marL="285750" indent="-285750">
              <a:buClr>
                <a:schemeClr val="accent1">
                  <a:lumMod val="75000"/>
                </a:schemeClr>
              </a:buClr>
              <a:buSzPct val="68000"/>
              <a:buFontTx/>
              <a:buChar char="►"/>
            </a:pPr>
            <a:r>
              <a:rPr lang="en-US" sz="2060" b="1" dirty="0">
                <a:latin typeface="Arial" panose="020B0604020202020204" pitchFamily="34" charset="0"/>
                <a:cs typeface="Arial" panose="020B0604020202020204" pitchFamily="34" charset="0"/>
              </a:rPr>
              <a:t>M2</a:t>
            </a:r>
            <a:r>
              <a:rPr lang="en-US" sz="2060" dirty="0">
                <a:latin typeface="Arial" panose="020B0604020202020204" pitchFamily="34" charset="0"/>
                <a:cs typeface="Arial" panose="020B0604020202020204" pitchFamily="34" charset="0"/>
              </a:rPr>
              <a:t> requires learners to show that they can update their report following team update/s, to take account of the dependencies between their own task and that/those of others (e.g. timeframes for completion may change if a colleague’s task has slipped behind schedule). </a:t>
            </a:r>
            <a:endParaRPr lang="en-US" sz="2060" dirty="0" smtClean="0">
              <a:latin typeface="Arial" panose="020B0604020202020204" pitchFamily="34" charset="0"/>
              <a:cs typeface="Arial" panose="020B0604020202020204" pitchFamily="34" charset="0"/>
            </a:endParaRPr>
          </a:p>
          <a:p>
            <a:pPr marL="285750" indent="-285750">
              <a:buClr>
                <a:schemeClr val="accent1">
                  <a:lumMod val="75000"/>
                </a:schemeClr>
              </a:buClr>
              <a:buSzPct val="68000"/>
              <a:buFontTx/>
              <a:buChar char="►"/>
            </a:pPr>
            <a:r>
              <a:rPr lang="en-US" sz="2060" b="1" dirty="0" smtClean="0">
                <a:latin typeface="Arial" panose="020B0604020202020204" pitchFamily="34" charset="0"/>
                <a:cs typeface="Arial" panose="020B0604020202020204" pitchFamily="34" charset="0"/>
              </a:rPr>
              <a:t>D2</a:t>
            </a:r>
            <a:r>
              <a:rPr lang="en-US" sz="2060" dirty="0" smtClean="0">
                <a:latin typeface="Arial" panose="020B0604020202020204" pitchFamily="34" charset="0"/>
                <a:cs typeface="Arial" panose="020B0604020202020204" pitchFamily="34" charset="0"/>
              </a:rPr>
              <a:t> </a:t>
            </a:r>
            <a:r>
              <a:rPr lang="en-US" sz="2060" dirty="0">
                <a:latin typeface="Arial" panose="020B0604020202020204" pitchFamily="34" charset="0"/>
                <a:cs typeface="Arial" panose="020B0604020202020204" pitchFamily="34" charset="0"/>
              </a:rPr>
              <a:t>requires learners to assess the most likely problems that may occur as a result of their own and the team’s progress, and produce a contingency plan to address the problems. The contingency plan may change over time as issues become apparent with the event organisation</a:t>
            </a:r>
            <a:r>
              <a:rPr lang="en-US" sz="2060" dirty="0" smtClean="0">
                <a:latin typeface="Arial" panose="020B0604020202020204" pitchFamily="34" charset="0"/>
                <a:cs typeface="Arial" panose="020B0604020202020204" pitchFamily="34" charset="0"/>
              </a:rPr>
              <a:t>.</a:t>
            </a:r>
            <a:endParaRPr lang="en-US" sz="2060" dirty="0">
              <a:latin typeface="Arial" panose="020B0604020202020204" pitchFamily="34" charset="0"/>
              <a:cs typeface="Arial" panose="020B0604020202020204" pitchFamily="34" charset="0"/>
            </a:endParaRPr>
          </a:p>
        </p:txBody>
      </p:sp>
      <p:sp>
        <p:nvSpPr>
          <p:cNvPr id="6" name="Title 1"/>
          <p:cNvSpPr txBox="1">
            <a:spLocks/>
          </p:cNvSpPr>
          <p:nvPr/>
        </p:nvSpPr>
        <p:spPr>
          <a:xfrm>
            <a:off x="35496" y="0"/>
            <a:ext cx="7704856" cy="6206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200" dirty="0"/>
              <a:t>Assessment Criterion </a:t>
            </a:r>
            <a:r>
              <a:rPr lang="en-GB" sz="4200" dirty="0" smtClean="0"/>
              <a:t>P6, M2, D2</a:t>
            </a:r>
            <a:endParaRPr lang="en-GB" sz="4200" dirty="0"/>
          </a:p>
        </p:txBody>
      </p:sp>
    </p:spTree>
    <p:extLst>
      <p:ext uri="{BB962C8B-B14F-4D97-AF65-F5344CB8AC3E}">
        <p14:creationId xmlns:p14="http://schemas.microsoft.com/office/powerpoint/2010/main" val="761355059"/>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Assignment Scenario</a:t>
            </a:r>
            <a:endParaRPr lang="en-GB" b="1" dirty="0" smtClean="0"/>
          </a:p>
        </p:txBody>
      </p:sp>
      <p:sp>
        <p:nvSpPr>
          <p:cNvPr id="2" name="Rectangle 1"/>
          <p:cNvSpPr/>
          <p:nvPr/>
        </p:nvSpPr>
        <p:spPr>
          <a:xfrm>
            <a:off x="179512" y="1052736"/>
            <a:ext cx="8654642" cy="5693866"/>
          </a:xfrm>
          <a:prstGeom prst="rect">
            <a:avLst/>
          </a:prstGeom>
        </p:spPr>
        <p:txBody>
          <a:bodyPr wrap="square">
            <a:spAutoFit/>
          </a:bodyPr>
          <a:lstStyle/>
          <a:p>
            <a:pPr>
              <a:buClr>
                <a:srgbClr val="7030A0"/>
              </a:buClr>
            </a:pPr>
            <a:r>
              <a:rPr lang="en-US" sz="1400" b="1" dirty="0"/>
              <a:t>Supporting an event</a:t>
            </a:r>
          </a:p>
          <a:p>
            <a:pPr marL="354013" indent="-354013">
              <a:buClr>
                <a:srgbClr val="7030A0"/>
              </a:buClr>
              <a:buFont typeface="Wingdings 3" panose="05040102010807070707" pitchFamily="18" charset="2"/>
              <a:buChar char=""/>
            </a:pPr>
            <a:r>
              <a:rPr lang="en-US" sz="1400" dirty="0"/>
              <a:t>Most organisations need to run an event from time to time and so supporting the organisation of an event is an undertaking that most people working within a business administration role will encounter.</a:t>
            </a:r>
          </a:p>
          <a:p>
            <a:pPr marL="354013" indent="-354013">
              <a:buClr>
                <a:srgbClr val="7030A0"/>
              </a:buClr>
              <a:buFont typeface="Wingdings 3" panose="05040102010807070707" pitchFamily="18" charset="2"/>
              <a:buChar char=""/>
            </a:pPr>
            <a:r>
              <a:rPr lang="en-US" sz="1400" dirty="0"/>
              <a:t>Your school/college operates a number of events throughout the year. The Senior Leadership Team (SLT) is aware that you have been studying Business Events as part of your Cambridge Technical course and has asked you to demonstrate what you have learnt throughout your study of this qualification by working as part of a team to support the organisation of an event at your school/college.</a:t>
            </a:r>
          </a:p>
          <a:p>
            <a:pPr marL="354013" indent="-354013">
              <a:buClr>
                <a:srgbClr val="7030A0"/>
              </a:buClr>
              <a:buFont typeface="Wingdings 3" panose="05040102010807070707" pitchFamily="18" charset="2"/>
              <a:buChar char=""/>
            </a:pPr>
            <a:r>
              <a:rPr lang="en-US" sz="1400" dirty="0"/>
              <a:t>The event must be agreed in advance with your tutor and SLT to ensure that it meets the requirements of this unit. Possible events may include:</a:t>
            </a:r>
          </a:p>
          <a:p>
            <a:pPr marL="811213" lvl="1" indent="-354013">
              <a:buClr>
                <a:srgbClr val="7030A0"/>
              </a:buClr>
              <a:buFont typeface="Wingdings" panose="05000000000000000000" pitchFamily="2" charset="2"/>
              <a:buChar char="§"/>
              <a:tabLst>
                <a:tab pos="4300538" algn="l"/>
              </a:tabLst>
            </a:pPr>
            <a:r>
              <a:rPr lang="en-US" sz="1400" dirty="0"/>
              <a:t>Christmas </a:t>
            </a:r>
            <a:r>
              <a:rPr lang="en-US" sz="1400" dirty="0" smtClean="0"/>
              <a:t>concert	●  Outdoor </a:t>
            </a:r>
            <a:r>
              <a:rPr lang="en-US" sz="1400" dirty="0"/>
              <a:t>summer music event</a:t>
            </a:r>
          </a:p>
          <a:p>
            <a:pPr marL="811213" lvl="1" indent="-354013">
              <a:buClr>
                <a:srgbClr val="7030A0"/>
              </a:buClr>
              <a:buFont typeface="Wingdings" panose="05000000000000000000" pitchFamily="2" charset="2"/>
              <a:buChar char="§"/>
              <a:tabLst>
                <a:tab pos="4300538" algn="l"/>
              </a:tabLst>
            </a:pPr>
            <a:r>
              <a:rPr lang="en-US" sz="1400" dirty="0" smtClean="0"/>
              <a:t>Drama production	●  Careers </a:t>
            </a:r>
            <a:r>
              <a:rPr lang="en-US" sz="1400" dirty="0"/>
              <a:t>fair</a:t>
            </a:r>
          </a:p>
          <a:p>
            <a:pPr marL="811213" lvl="1" indent="-354013">
              <a:buClr>
                <a:srgbClr val="7030A0"/>
              </a:buClr>
              <a:buFont typeface="Wingdings" panose="05000000000000000000" pitchFamily="2" charset="2"/>
              <a:buChar char="§"/>
              <a:tabLst>
                <a:tab pos="4300538" algn="l"/>
              </a:tabLst>
            </a:pPr>
            <a:r>
              <a:rPr lang="en-US" sz="1400" dirty="0" smtClean="0"/>
              <a:t>Regional </a:t>
            </a:r>
            <a:r>
              <a:rPr lang="en-US" sz="1400" dirty="0"/>
              <a:t>schools network </a:t>
            </a:r>
            <a:r>
              <a:rPr lang="en-US" sz="1400" dirty="0" smtClean="0"/>
              <a:t>event	●  Science </a:t>
            </a:r>
            <a:r>
              <a:rPr lang="en-US" sz="1400" dirty="0"/>
              <a:t>fair</a:t>
            </a:r>
          </a:p>
          <a:p>
            <a:pPr marL="811213" lvl="1" indent="-354013">
              <a:buClr>
                <a:srgbClr val="7030A0"/>
              </a:buClr>
              <a:buFont typeface="Wingdings" panose="05000000000000000000" pitchFamily="2" charset="2"/>
              <a:buChar char="§"/>
              <a:tabLst>
                <a:tab pos="4300538" algn="l"/>
              </a:tabLst>
            </a:pPr>
            <a:r>
              <a:rPr lang="en-US" sz="1400" dirty="0" smtClean="0"/>
              <a:t>Host </a:t>
            </a:r>
            <a:r>
              <a:rPr lang="en-US" sz="1400" dirty="0"/>
              <a:t>an event for local feeder primary school pupils as part of their ‘moving up’ preparation</a:t>
            </a:r>
          </a:p>
          <a:p>
            <a:pPr marL="811213" lvl="1" indent="-354013">
              <a:buClr>
                <a:srgbClr val="7030A0"/>
              </a:buClr>
              <a:buFont typeface="Wingdings" panose="05000000000000000000" pitchFamily="2" charset="2"/>
              <a:buChar char="§"/>
              <a:tabLst>
                <a:tab pos="4300538" algn="l"/>
              </a:tabLst>
            </a:pPr>
            <a:r>
              <a:rPr lang="en-US" sz="1400" dirty="0" smtClean="0"/>
              <a:t>Sports day	●  End </a:t>
            </a:r>
            <a:r>
              <a:rPr lang="en-US" sz="1400" dirty="0"/>
              <a:t>of year art show</a:t>
            </a:r>
          </a:p>
          <a:p>
            <a:pPr marL="811213" lvl="1" indent="-354013">
              <a:buClr>
                <a:srgbClr val="7030A0"/>
              </a:buClr>
              <a:buFont typeface="Wingdings" panose="05000000000000000000" pitchFamily="2" charset="2"/>
              <a:buChar char="§"/>
              <a:tabLst>
                <a:tab pos="4300538" algn="l"/>
              </a:tabLst>
            </a:pPr>
            <a:r>
              <a:rPr lang="en-US" sz="1400" dirty="0" smtClean="0"/>
              <a:t>Curriculum enterprise day for another year group</a:t>
            </a:r>
          </a:p>
          <a:p>
            <a:pPr marL="354013" indent="-354013">
              <a:buClr>
                <a:srgbClr val="7030A0"/>
              </a:buClr>
              <a:buFont typeface="Wingdings 3" panose="05040102010807070707" pitchFamily="18" charset="2"/>
              <a:buChar char=""/>
            </a:pPr>
            <a:r>
              <a:rPr lang="en-US" sz="1400" dirty="0" smtClean="0"/>
              <a:t>You </a:t>
            </a:r>
            <a:r>
              <a:rPr lang="en-US" sz="1400" dirty="0"/>
              <a:t>will need to work as part of a team, so responsibilities and tasks must be divided as equally as possible. You will be responsible for a specific aspect of the event organisation and the work that you produce will illustrate your individual role.</a:t>
            </a:r>
          </a:p>
          <a:p>
            <a:pPr marL="354013" indent="-354013">
              <a:buClr>
                <a:srgbClr val="7030A0"/>
              </a:buClr>
              <a:buFont typeface="Wingdings 3" panose="05040102010807070707" pitchFamily="18" charset="2"/>
              <a:buChar char=""/>
            </a:pPr>
            <a:r>
              <a:rPr lang="en-US" sz="1400" dirty="0"/>
              <a:t>The team will need to identify and source the resources required to run the event. You will support the production of the event materials and communicate effectively with all relevant parties. During your event preparations you will need to keep the other members of your team informed of your progress and support solutions to any problems that may be encountered to ensure that the event is a success. During the event you will support its running by taking a hands-on role. It is recommended that you keep a diary.</a:t>
            </a:r>
          </a:p>
          <a:p>
            <a:pPr marL="354013" indent="-354013">
              <a:buClr>
                <a:srgbClr val="7030A0"/>
              </a:buClr>
              <a:buFont typeface="Wingdings 3" panose="05040102010807070707" pitchFamily="18" charset="2"/>
              <a:buChar char=""/>
            </a:pPr>
            <a:r>
              <a:rPr lang="en-US" sz="1400" dirty="0"/>
              <a:t>After the event you will review your own performance so you can identify strengths and areas for improvement.</a:t>
            </a:r>
            <a:endParaRPr lang="en-US" sz="1400" dirty="0" smtClean="0"/>
          </a:p>
        </p:txBody>
      </p:sp>
    </p:spTree>
    <p:extLst>
      <p:ext uri="{BB962C8B-B14F-4D97-AF65-F5344CB8AC3E}">
        <p14:creationId xmlns:p14="http://schemas.microsoft.com/office/powerpoint/2010/main" val="3548835915"/>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P6 </a:t>
            </a:r>
            <a:r>
              <a:rPr lang="en-GB" sz="3800" dirty="0" smtClean="0"/>
              <a:t>– Organisation Event Resources</a:t>
            </a:r>
            <a:endParaRPr lang="en-GB" sz="3800" b="1" dirty="0" smtClean="0"/>
          </a:p>
        </p:txBody>
      </p:sp>
      <p:sp>
        <p:nvSpPr>
          <p:cNvPr id="2" name="Rectangle 1"/>
          <p:cNvSpPr/>
          <p:nvPr/>
        </p:nvSpPr>
        <p:spPr>
          <a:xfrm>
            <a:off x="208675" y="1052736"/>
            <a:ext cx="8654642" cy="5593676"/>
          </a:xfrm>
          <a:prstGeom prst="rect">
            <a:avLst/>
          </a:prstGeom>
        </p:spPr>
        <p:txBody>
          <a:bodyPr wrap="square" numCol="2" spcCol="72000">
            <a:spAutoFit/>
          </a:bodyPr>
          <a:lstStyle/>
          <a:p>
            <a:r>
              <a:rPr lang="en-US" sz="1500" dirty="0" smtClean="0"/>
              <a:t>5.1 </a:t>
            </a:r>
            <a:r>
              <a:rPr lang="en-US" sz="1500" dirty="0"/>
              <a:t>Understand how to prevent problems occurring i.e. </a:t>
            </a:r>
          </a:p>
          <a:p>
            <a:pPr marL="285750" indent="-285750">
              <a:buFont typeface="Wingdings" panose="05000000000000000000" pitchFamily="2" charset="2"/>
              <a:buChar char="§"/>
            </a:pPr>
            <a:r>
              <a:rPr lang="en-US" sz="1500" dirty="0" smtClean="0"/>
              <a:t>distribute </a:t>
            </a:r>
            <a:r>
              <a:rPr lang="en-US" sz="1500" dirty="0"/>
              <a:t>pre-event documentation/instructions </a:t>
            </a:r>
            <a:r>
              <a:rPr lang="en-US" sz="1500" dirty="0" smtClean="0"/>
              <a:t>well </a:t>
            </a:r>
            <a:r>
              <a:rPr lang="en-US" sz="1500" dirty="0"/>
              <a:t>in advance/according to the plan timescale </a:t>
            </a:r>
          </a:p>
          <a:p>
            <a:pPr marL="285750" indent="-285750">
              <a:buFont typeface="Wingdings" panose="05000000000000000000" pitchFamily="2" charset="2"/>
              <a:buChar char="§"/>
            </a:pPr>
            <a:r>
              <a:rPr lang="en-US" sz="1500" dirty="0" smtClean="0"/>
              <a:t>conduct </a:t>
            </a:r>
            <a:r>
              <a:rPr lang="en-US" sz="1500" dirty="0"/>
              <a:t>rehearsals/dummy runs and pre-checking that resources work effectively </a:t>
            </a:r>
          </a:p>
          <a:p>
            <a:pPr marL="285750" indent="-285750">
              <a:buFont typeface="Wingdings" panose="05000000000000000000" pitchFamily="2" charset="2"/>
              <a:buChar char="§"/>
            </a:pPr>
            <a:r>
              <a:rPr lang="en-US" sz="1500" dirty="0" smtClean="0"/>
              <a:t>thorough </a:t>
            </a:r>
            <a:r>
              <a:rPr lang="en-US" sz="1500" dirty="0"/>
              <a:t>planning (e.g. detailed timescale) </a:t>
            </a:r>
          </a:p>
          <a:p>
            <a:pPr marL="285750" indent="-285750">
              <a:buFont typeface="Wingdings" panose="05000000000000000000" pitchFamily="2" charset="2"/>
              <a:buChar char="§"/>
            </a:pPr>
            <a:r>
              <a:rPr lang="en-US" sz="1500" dirty="0" smtClean="0"/>
              <a:t>produce </a:t>
            </a:r>
            <a:r>
              <a:rPr lang="en-US" sz="1500" dirty="0"/>
              <a:t>well-written schedule of activities </a:t>
            </a:r>
          </a:p>
          <a:p>
            <a:pPr marL="285750" indent="-285750">
              <a:buFont typeface="Wingdings" panose="05000000000000000000" pitchFamily="2" charset="2"/>
              <a:buChar char="§"/>
            </a:pPr>
            <a:r>
              <a:rPr lang="en-US" sz="1500" dirty="0" smtClean="0"/>
              <a:t>ensure </a:t>
            </a:r>
            <a:r>
              <a:rPr lang="en-US" sz="1500" dirty="0"/>
              <a:t>contracts outline roles and responsibilities in detail </a:t>
            </a:r>
            <a:endParaRPr lang="en-IE" sz="1500" dirty="0"/>
          </a:p>
          <a:p>
            <a:pPr marL="285750" indent="-285750">
              <a:buFont typeface="Wingdings" panose="05000000000000000000" pitchFamily="2" charset="2"/>
              <a:buChar char="§"/>
            </a:pPr>
            <a:r>
              <a:rPr lang="en-US" sz="1500" dirty="0" smtClean="0"/>
              <a:t>contingency </a:t>
            </a:r>
            <a:r>
              <a:rPr lang="en-US" sz="1500" dirty="0"/>
              <a:t>planning (i.e. identify possible problems and solutions) </a:t>
            </a:r>
          </a:p>
          <a:p>
            <a:pPr marL="285750" indent="-285750">
              <a:buFont typeface="Wingdings" panose="05000000000000000000" pitchFamily="2" charset="2"/>
              <a:buChar char="§"/>
            </a:pPr>
            <a:r>
              <a:rPr lang="en-GB" sz="1500" dirty="0" smtClean="0"/>
              <a:t>communicating </a:t>
            </a:r>
            <a:r>
              <a:rPr lang="en-GB" sz="1500" dirty="0"/>
              <a:t>with others </a:t>
            </a:r>
          </a:p>
          <a:p>
            <a:pPr marL="285750" indent="-285750">
              <a:buFont typeface="Wingdings" panose="05000000000000000000" pitchFamily="2" charset="2"/>
              <a:buChar char="§"/>
            </a:pPr>
            <a:r>
              <a:rPr lang="en-US" sz="1500" dirty="0" smtClean="0"/>
              <a:t>consider </a:t>
            </a:r>
            <a:r>
              <a:rPr lang="en-US" sz="1500" dirty="0"/>
              <a:t>the skills of individuals when allocating tasks </a:t>
            </a:r>
          </a:p>
          <a:p>
            <a:pPr marL="285750" indent="-285750">
              <a:buFont typeface="Wingdings" panose="05000000000000000000" pitchFamily="2" charset="2"/>
              <a:buChar char="§"/>
            </a:pPr>
            <a:r>
              <a:rPr lang="en-GB" sz="1500" dirty="0" smtClean="0"/>
              <a:t>ask </a:t>
            </a:r>
            <a:r>
              <a:rPr lang="en-GB" sz="1500" dirty="0"/>
              <a:t>for support/help promptly </a:t>
            </a:r>
          </a:p>
          <a:p>
            <a:pPr marL="285750" indent="-285750">
              <a:buFont typeface="Wingdings" panose="05000000000000000000" pitchFamily="2" charset="2"/>
              <a:buChar char="§"/>
            </a:pPr>
            <a:r>
              <a:rPr lang="en-US" sz="1500" dirty="0" smtClean="0"/>
              <a:t>communicate/escalate </a:t>
            </a:r>
            <a:r>
              <a:rPr lang="en-US" sz="1500" dirty="0"/>
              <a:t>issues promptly to managers and colleagues (e.g. requests for additional resources) </a:t>
            </a:r>
          </a:p>
          <a:p>
            <a:pPr marL="285750" indent="-285750">
              <a:buFont typeface="Wingdings" panose="05000000000000000000" pitchFamily="2" charset="2"/>
              <a:buChar char="§"/>
            </a:pPr>
            <a:r>
              <a:rPr lang="en-GB" sz="1500" dirty="0" smtClean="0"/>
              <a:t>organise/conduct </a:t>
            </a:r>
            <a:r>
              <a:rPr lang="en-GB" sz="1500" dirty="0"/>
              <a:t>risk assessments </a:t>
            </a:r>
          </a:p>
          <a:p>
            <a:pPr marL="285750" indent="-285750">
              <a:buFont typeface="Wingdings" panose="05000000000000000000" pitchFamily="2" charset="2"/>
              <a:buChar char="§"/>
            </a:pPr>
            <a:r>
              <a:rPr lang="en-US" sz="1500" dirty="0" smtClean="0"/>
              <a:t>identify </a:t>
            </a:r>
            <a:r>
              <a:rPr lang="en-US" sz="1500" dirty="0"/>
              <a:t>and rehearse venue emergency procedures </a:t>
            </a:r>
            <a:endParaRPr lang="en-GB" sz="1500" dirty="0"/>
          </a:p>
          <a:p>
            <a:r>
              <a:rPr lang="en-US" sz="1500" dirty="0"/>
              <a:t>5.2 How to deal with problems that could occur </a:t>
            </a:r>
            <a:r>
              <a:rPr lang="en-US" sz="1500" dirty="0" smtClean="0"/>
              <a:t/>
            </a:r>
            <a:br>
              <a:rPr lang="en-US" sz="1500" dirty="0" smtClean="0"/>
            </a:br>
            <a:endParaRPr lang="en-US" sz="1500" dirty="0" smtClean="0"/>
          </a:p>
          <a:p>
            <a:r>
              <a:rPr lang="en-US" sz="1500" dirty="0" smtClean="0"/>
              <a:t>when </a:t>
            </a:r>
            <a:r>
              <a:rPr lang="en-US" sz="1500" dirty="0"/>
              <a:t>planning a business event i.e. </a:t>
            </a:r>
          </a:p>
          <a:p>
            <a:pPr marL="285750" indent="-285750">
              <a:buFont typeface="Wingdings" panose="05000000000000000000" pitchFamily="2" charset="2"/>
              <a:buChar char="§"/>
            </a:pPr>
            <a:r>
              <a:rPr lang="en-US" sz="1500" dirty="0" smtClean="0"/>
              <a:t>last </a:t>
            </a:r>
            <a:r>
              <a:rPr lang="en-US" sz="1500" dirty="0"/>
              <a:t>minute requests for resources (e.g. additional photocopying) </a:t>
            </a:r>
          </a:p>
          <a:p>
            <a:pPr marL="285750" indent="-285750">
              <a:buFont typeface="Wingdings" panose="05000000000000000000" pitchFamily="2" charset="2"/>
              <a:buChar char="§"/>
            </a:pPr>
            <a:r>
              <a:rPr lang="en-US" sz="1500" dirty="0" smtClean="0"/>
              <a:t>technical </a:t>
            </a:r>
            <a:r>
              <a:rPr lang="en-US" sz="1500" dirty="0"/>
              <a:t>problems (e.g. technology breakdowns) </a:t>
            </a:r>
          </a:p>
          <a:p>
            <a:pPr marL="285750" indent="-285750">
              <a:buFont typeface="Wingdings" panose="05000000000000000000" pitchFamily="2" charset="2"/>
              <a:buChar char="§"/>
            </a:pPr>
            <a:r>
              <a:rPr lang="en-GB" sz="1500" dirty="0" smtClean="0"/>
              <a:t>team </a:t>
            </a:r>
            <a:r>
              <a:rPr lang="en-GB" sz="1500" dirty="0"/>
              <a:t>member disagreements </a:t>
            </a:r>
          </a:p>
          <a:p>
            <a:pPr marL="285750" indent="-285750">
              <a:buFont typeface="Wingdings" panose="05000000000000000000" pitchFamily="2" charset="2"/>
              <a:buChar char="§"/>
            </a:pPr>
            <a:r>
              <a:rPr lang="en-GB" sz="1500" dirty="0" smtClean="0"/>
              <a:t>misunderstandings/wrong </a:t>
            </a:r>
            <a:r>
              <a:rPr lang="en-GB" sz="1500" dirty="0"/>
              <a:t>assumptions/poor communication </a:t>
            </a:r>
          </a:p>
          <a:p>
            <a:pPr marL="285750" indent="-285750">
              <a:buFont typeface="Wingdings" panose="05000000000000000000" pitchFamily="2" charset="2"/>
              <a:buChar char="§"/>
            </a:pPr>
            <a:r>
              <a:rPr lang="en-US" sz="1500" dirty="0" smtClean="0"/>
              <a:t>issues </a:t>
            </a:r>
            <a:r>
              <a:rPr lang="en-US" sz="1500" dirty="0"/>
              <a:t>arising that demand the rearrangement or revision of plans (e.g. venue change) </a:t>
            </a:r>
          </a:p>
          <a:p>
            <a:pPr marL="285750" indent="-285750">
              <a:buFont typeface="Wingdings" panose="05000000000000000000" pitchFamily="2" charset="2"/>
              <a:buChar char="§"/>
            </a:pPr>
            <a:r>
              <a:rPr lang="en-US" sz="1500" dirty="0" smtClean="0"/>
              <a:t>cancellations </a:t>
            </a:r>
            <a:r>
              <a:rPr lang="en-US" sz="1500" dirty="0"/>
              <a:t>(e.g. delegates, speaker, trainer, suppliers, venue, catering) </a:t>
            </a:r>
          </a:p>
          <a:p>
            <a:pPr marL="285750" indent="-285750">
              <a:buFont typeface="Wingdings" panose="05000000000000000000" pitchFamily="2" charset="2"/>
              <a:buChar char="§"/>
            </a:pPr>
            <a:r>
              <a:rPr lang="en-US" sz="1500" dirty="0" smtClean="0"/>
              <a:t>inadequate </a:t>
            </a:r>
            <a:r>
              <a:rPr lang="en-US" sz="1500" dirty="0"/>
              <a:t>room or facilities (e.g. room temperature, seating capacity, lack of technical resources, lighting) </a:t>
            </a:r>
          </a:p>
          <a:p>
            <a:pPr marL="285750" indent="-285750">
              <a:buFont typeface="Wingdings" panose="05000000000000000000" pitchFamily="2" charset="2"/>
              <a:buChar char="§"/>
            </a:pPr>
            <a:r>
              <a:rPr lang="en-US" sz="1500" dirty="0" smtClean="0"/>
              <a:t>suppliers </a:t>
            </a:r>
            <a:r>
              <a:rPr lang="en-US" sz="1500" dirty="0"/>
              <a:t>fail to deliver or deliver wrong items </a:t>
            </a:r>
          </a:p>
          <a:p>
            <a:pPr marL="285750" indent="-285750">
              <a:buFont typeface="Wingdings" panose="05000000000000000000" pitchFamily="2" charset="2"/>
              <a:buChar char="§"/>
            </a:pPr>
            <a:r>
              <a:rPr lang="en-US" sz="1500" dirty="0" smtClean="0"/>
              <a:t>external </a:t>
            </a:r>
            <a:r>
              <a:rPr lang="en-US" sz="1500" dirty="0"/>
              <a:t>factors (e.g. weather and travel disruption) </a:t>
            </a:r>
          </a:p>
          <a:p>
            <a:pPr marL="285750" indent="-285750">
              <a:buFont typeface="Wingdings" panose="05000000000000000000" pitchFamily="2" charset="2"/>
              <a:buChar char="§"/>
            </a:pPr>
            <a:r>
              <a:rPr lang="en-US" sz="1500" dirty="0" smtClean="0"/>
              <a:t>last </a:t>
            </a:r>
            <a:r>
              <a:rPr lang="en-US" sz="1500" dirty="0"/>
              <a:t>minute over or under demand for event by delegates/customers </a:t>
            </a:r>
          </a:p>
          <a:p>
            <a:pPr marL="285750" indent="-285750">
              <a:buFont typeface="Wingdings" panose="05000000000000000000" pitchFamily="2" charset="2"/>
              <a:buChar char="§"/>
            </a:pPr>
            <a:r>
              <a:rPr lang="en-GB" sz="1500" dirty="0" smtClean="0"/>
              <a:t>missing </a:t>
            </a:r>
            <a:r>
              <a:rPr lang="en-GB" sz="1500" dirty="0"/>
              <a:t>time deadlines </a:t>
            </a:r>
          </a:p>
          <a:p>
            <a:pPr marL="285750" indent="-285750">
              <a:buFont typeface="Wingdings" panose="05000000000000000000" pitchFamily="2" charset="2"/>
              <a:buChar char="§"/>
            </a:pPr>
            <a:r>
              <a:rPr lang="en-GB" sz="1500" dirty="0" smtClean="0"/>
              <a:t>not </a:t>
            </a:r>
            <a:r>
              <a:rPr lang="en-GB" sz="1500" dirty="0"/>
              <a:t>meeting budget targets </a:t>
            </a:r>
          </a:p>
          <a:p>
            <a:pPr marL="285750" indent="-285750">
              <a:buFont typeface="Wingdings" panose="05000000000000000000" pitchFamily="2" charset="2"/>
              <a:buChar char="§"/>
            </a:pPr>
            <a:r>
              <a:rPr lang="en-GB" sz="1500" dirty="0" smtClean="0"/>
              <a:t>sourcing </a:t>
            </a:r>
            <a:r>
              <a:rPr lang="en-GB" sz="1500" dirty="0"/>
              <a:t>the wrong resources </a:t>
            </a:r>
          </a:p>
          <a:p>
            <a:pPr marL="285750" indent="-285750">
              <a:buFont typeface="Wingdings" panose="05000000000000000000" pitchFamily="2" charset="2"/>
              <a:buChar char="§"/>
            </a:pPr>
            <a:r>
              <a:rPr lang="en-US" sz="1500" dirty="0" smtClean="0"/>
              <a:t>not </a:t>
            </a:r>
            <a:r>
              <a:rPr lang="en-US" sz="1500" dirty="0"/>
              <a:t>supporting other team members </a:t>
            </a:r>
          </a:p>
        </p:txBody>
      </p:sp>
    </p:spTree>
    <p:extLst>
      <p:ext uri="{BB962C8B-B14F-4D97-AF65-F5344CB8AC3E}">
        <p14:creationId xmlns:p14="http://schemas.microsoft.com/office/powerpoint/2010/main" val="1239001773"/>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P6.1 </a:t>
            </a:r>
            <a:r>
              <a:rPr lang="en-GB" sz="3800" dirty="0" smtClean="0"/>
              <a:t>– </a:t>
            </a:r>
            <a:r>
              <a:rPr lang="en-GB" sz="3800" dirty="0" smtClean="0"/>
              <a:t>Preventative Measures</a:t>
            </a:r>
            <a:endParaRPr lang="en-GB" sz="3800" b="1" dirty="0" smtClean="0"/>
          </a:p>
        </p:txBody>
      </p:sp>
      <p:sp>
        <p:nvSpPr>
          <p:cNvPr id="2" name="Rectangle 1"/>
          <p:cNvSpPr/>
          <p:nvPr/>
        </p:nvSpPr>
        <p:spPr>
          <a:xfrm>
            <a:off x="208675" y="1052736"/>
            <a:ext cx="8654642" cy="5509200"/>
          </a:xfrm>
          <a:prstGeom prst="rect">
            <a:avLst/>
          </a:prstGeom>
        </p:spPr>
        <p:txBody>
          <a:bodyPr wrap="square" numCol="1" spcCol="72000">
            <a:spAutoFit/>
          </a:bodyPr>
          <a:lstStyle/>
          <a:p>
            <a:pPr marL="285750" indent="-285750">
              <a:buClr>
                <a:srgbClr val="0070C0"/>
              </a:buClr>
              <a:buSzPct val="68000"/>
              <a:buFont typeface="Arial" panose="020B0604020202020204" pitchFamily="34" charset="0"/>
              <a:buChar char="►"/>
            </a:pPr>
            <a:r>
              <a:rPr lang="en-US" sz="1600" dirty="0" smtClean="0"/>
              <a:t>Very rarely does a project run smoothly, difficulties are found booking, people let you down, deliveries do not arrive on time etc. For P6.1 You have to demonstrate that you understand </a:t>
            </a:r>
            <a:r>
              <a:rPr lang="en-US" sz="1600" dirty="0"/>
              <a:t>how to prevent problems occurring i.e. </a:t>
            </a:r>
            <a:r>
              <a:rPr lang="en-US" sz="1600" dirty="0" smtClean="0"/>
              <a:t>In report first discuss the following problem solutions in relation to your project, and state how you may have met each of these in your project plan or in the event planning itself.</a:t>
            </a:r>
            <a:endParaRPr lang="en-US" sz="1600" dirty="0"/>
          </a:p>
          <a:p>
            <a:pPr marL="622300" indent="-285750">
              <a:buClr>
                <a:srgbClr val="0070C0"/>
              </a:buClr>
              <a:buSzPct val="100000"/>
              <a:buFont typeface="Wingdings" panose="05000000000000000000" pitchFamily="2" charset="2"/>
              <a:buChar char="§"/>
            </a:pPr>
            <a:r>
              <a:rPr lang="en-US" sz="1600" b="1" dirty="0" smtClean="0"/>
              <a:t>Distribute </a:t>
            </a:r>
            <a:r>
              <a:rPr lang="en-US" sz="1600" b="1" dirty="0"/>
              <a:t>pre-event documentation/instructions</a:t>
            </a:r>
            <a:r>
              <a:rPr lang="en-US" sz="1600" dirty="0"/>
              <a:t> </a:t>
            </a:r>
            <a:r>
              <a:rPr lang="en-US" sz="1600" dirty="0" smtClean="0"/>
              <a:t>well </a:t>
            </a:r>
            <a:r>
              <a:rPr lang="en-US" sz="1600" dirty="0"/>
              <a:t>in advance/according to the plan timescale </a:t>
            </a:r>
            <a:r>
              <a:rPr lang="en-US" sz="1600" dirty="0" smtClean="0"/>
              <a:t>– There is nothing like leaving it to the last minute, except not doing it. Pre-ordering in advance is the best way to reduce down delivery delays, but only for goods that can be stored securely and do not go off. </a:t>
            </a:r>
            <a:endParaRPr lang="en-US" sz="1600" dirty="0"/>
          </a:p>
          <a:p>
            <a:pPr marL="622300" indent="-285750">
              <a:buClr>
                <a:srgbClr val="0070C0"/>
              </a:buClr>
              <a:buSzPct val="100000"/>
              <a:buFont typeface="Wingdings" panose="05000000000000000000" pitchFamily="2" charset="2"/>
              <a:buChar char="§"/>
            </a:pPr>
            <a:r>
              <a:rPr lang="en-US" sz="1600" b="1" dirty="0" smtClean="0"/>
              <a:t>Conduct </a:t>
            </a:r>
            <a:r>
              <a:rPr lang="en-US" sz="1600" b="1" dirty="0"/>
              <a:t>rehearsals/dummy runs </a:t>
            </a:r>
            <a:r>
              <a:rPr lang="en-US" sz="1600" dirty="0"/>
              <a:t>and pre-checking that resources work effectively </a:t>
            </a:r>
            <a:r>
              <a:rPr lang="en-US" sz="1600" dirty="0" smtClean="0"/>
              <a:t>– practicing with the microphones for sound, time the presentations, give some leeway to delays, make sure the trainers are prepared beforehand, reduces issues on the day.</a:t>
            </a:r>
            <a:endParaRPr lang="en-US" sz="1600" dirty="0"/>
          </a:p>
          <a:p>
            <a:pPr marL="622300" indent="-285750">
              <a:buClr>
                <a:srgbClr val="0070C0"/>
              </a:buClr>
              <a:buSzPct val="100000"/>
              <a:buFont typeface="Wingdings" panose="05000000000000000000" pitchFamily="2" charset="2"/>
              <a:buChar char="§"/>
            </a:pPr>
            <a:r>
              <a:rPr lang="en-US" sz="1600" b="1" dirty="0" smtClean="0"/>
              <a:t>Thorough </a:t>
            </a:r>
            <a:r>
              <a:rPr lang="en-US" sz="1600" b="1" dirty="0"/>
              <a:t>planning </a:t>
            </a:r>
            <a:r>
              <a:rPr lang="en-US" sz="1600" dirty="0"/>
              <a:t>(e.g. detailed timescale) </a:t>
            </a:r>
            <a:r>
              <a:rPr lang="en-US" sz="1600" dirty="0" smtClean="0"/>
              <a:t>– Following the Gantt chart, preparing each stage in the plan, setting deadlines and controlling the risk. Good event managers excel at this stage, and pre-prepare for problems even if they do not occur.</a:t>
            </a:r>
            <a:endParaRPr lang="en-US" sz="1600" dirty="0"/>
          </a:p>
          <a:p>
            <a:pPr marL="622300" indent="-285750">
              <a:buClr>
                <a:srgbClr val="0070C0"/>
              </a:buClr>
              <a:buSzPct val="100000"/>
              <a:buFont typeface="Wingdings" panose="05000000000000000000" pitchFamily="2" charset="2"/>
              <a:buChar char="§"/>
            </a:pPr>
            <a:r>
              <a:rPr lang="en-US" sz="1600" b="1" dirty="0" smtClean="0"/>
              <a:t>Produce </a:t>
            </a:r>
            <a:r>
              <a:rPr lang="en-US" sz="1600" b="1" dirty="0"/>
              <a:t>well-written schedule of activities </a:t>
            </a:r>
            <a:r>
              <a:rPr lang="en-US" sz="1600" dirty="0" smtClean="0"/>
              <a:t>– Make sure everyone knows what they are doing and when, set timings and compartmentalize duties and tasks so they are easily achieved in small bites.</a:t>
            </a:r>
            <a:endParaRPr lang="en-US" sz="1600" dirty="0"/>
          </a:p>
          <a:p>
            <a:pPr marL="622300" indent="-285750">
              <a:buClr>
                <a:srgbClr val="0070C0"/>
              </a:buClr>
              <a:buSzPct val="100000"/>
              <a:buFont typeface="Wingdings" panose="05000000000000000000" pitchFamily="2" charset="2"/>
              <a:buChar char="§"/>
            </a:pPr>
            <a:r>
              <a:rPr lang="en-US" sz="1600" b="1" dirty="0" smtClean="0"/>
              <a:t>Ensure </a:t>
            </a:r>
            <a:r>
              <a:rPr lang="en-US" sz="1600" b="1" dirty="0"/>
              <a:t>contracts outline roles and responsibilities </a:t>
            </a:r>
            <a:r>
              <a:rPr lang="en-US" sz="1600" dirty="0"/>
              <a:t>in detail </a:t>
            </a:r>
            <a:r>
              <a:rPr lang="en-US" sz="1600" dirty="0" smtClean="0"/>
              <a:t>– make sure all the guest speakers and those working for the project from the outside, know exactly what they are supposed to be doing, where and when. This will reduce down the risk of a half done job or extra tasks being performed which slow down the bigger jobs.</a:t>
            </a:r>
            <a:endParaRPr lang="en-IE" sz="1600" dirty="0"/>
          </a:p>
        </p:txBody>
      </p:sp>
    </p:spTree>
    <p:extLst>
      <p:ext uri="{BB962C8B-B14F-4D97-AF65-F5344CB8AC3E}">
        <p14:creationId xmlns:p14="http://schemas.microsoft.com/office/powerpoint/2010/main" val="3529902959"/>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P6.1 </a:t>
            </a:r>
            <a:r>
              <a:rPr lang="en-GB" sz="3800" dirty="0" smtClean="0"/>
              <a:t>– </a:t>
            </a:r>
            <a:r>
              <a:rPr lang="en-GB" sz="3800" dirty="0" smtClean="0"/>
              <a:t>Preventative Measures</a:t>
            </a:r>
            <a:endParaRPr lang="en-GB" sz="3800" b="1" dirty="0" smtClean="0"/>
          </a:p>
        </p:txBody>
      </p:sp>
      <p:sp>
        <p:nvSpPr>
          <p:cNvPr id="2" name="Rectangle 1"/>
          <p:cNvSpPr/>
          <p:nvPr/>
        </p:nvSpPr>
        <p:spPr>
          <a:xfrm>
            <a:off x="208675" y="1052736"/>
            <a:ext cx="8654642" cy="5863144"/>
          </a:xfrm>
          <a:prstGeom prst="rect">
            <a:avLst/>
          </a:prstGeom>
        </p:spPr>
        <p:txBody>
          <a:bodyPr wrap="square" numCol="1" spcCol="72000">
            <a:spAutoFit/>
          </a:bodyPr>
          <a:lstStyle/>
          <a:p>
            <a:pPr marL="450850" indent="-200025">
              <a:buClr>
                <a:srgbClr val="0070C0"/>
              </a:buClr>
              <a:buSzPct val="100000"/>
              <a:buFont typeface="Wingdings" panose="05000000000000000000" pitchFamily="2" charset="2"/>
              <a:buChar char="§"/>
            </a:pPr>
            <a:r>
              <a:rPr lang="en-US" sz="1470" b="1" dirty="0" smtClean="0"/>
              <a:t>Contingency </a:t>
            </a:r>
            <a:r>
              <a:rPr lang="en-US" sz="1470" b="1" dirty="0"/>
              <a:t>planning </a:t>
            </a:r>
            <a:r>
              <a:rPr lang="en-US" sz="1470" dirty="0"/>
              <a:t>(i.e. identify possible problems and solutions) </a:t>
            </a:r>
            <a:r>
              <a:rPr lang="en-US" sz="1470" dirty="0" smtClean="0"/>
              <a:t>– Drawing into the Gantt chart all possible things that could go wrong with each task and providing a possible reassure for their solution. For instance staff problems attending the Prom, plan for </a:t>
            </a:r>
            <a:r>
              <a:rPr lang="en-US" sz="1470" dirty="0"/>
              <a:t>contingency staff </a:t>
            </a:r>
            <a:r>
              <a:rPr lang="en-US" sz="1470" dirty="0" smtClean="0"/>
              <a:t>or </a:t>
            </a:r>
            <a:r>
              <a:rPr lang="en-US" sz="1470" dirty="0"/>
              <a:t>possible parental </a:t>
            </a:r>
            <a:r>
              <a:rPr lang="en-US" sz="1470" dirty="0" smtClean="0"/>
              <a:t>cover.</a:t>
            </a:r>
            <a:endParaRPr lang="en-US" sz="1470" dirty="0"/>
          </a:p>
          <a:p>
            <a:pPr marL="450850" indent="-200025">
              <a:buClr>
                <a:srgbClr val="0070C0"/>
              </a:buClr>
              <a:buSzPct val="100000"/>
              <a:buFont typeface="Wingdings" panose="05000000000000000000" pitchFamily="2" charset="2"/>
              <a:buChar char="§"/>
            </a:pPr>
            <a:r>
              <a:rPr lang="en-GB" sz="1470" b="1" dirty="0" smtClean="0"/>
              <a:t>Communicating </a:t>
            </a:r>
            <a:r>
              <a:rPr lang="en-GB" sz="1470" b="1" dirty="0"/>
              <a:t>with others </a:t>
            </a:r>
            <a:r>
              <a:rPr lang="en-GB" sz="1470" dirty="0" smtClean="0"/>
              <a:t>– Always keep the lines of communication open, have regular meetings where issues can be discussed and planned for, additional support given to etc. As long as it does not set problems with their tasks.</a:t>
            </a:r>
            <a:endParaRPr lang="en-GB" sz="1470" dirty="0"/>
          </a:p>
          <a:p>
            <a:pPr marL="450850" indent="-200025">
              <a:buClr>
                <a:srgbClr val="0070C0"/>
              </a:buClr>
              <a:buSzPct val="100000"/>
              <a:buFont typeface="Wingdings" panose="05000000000000000000" pitchFamily="2" charset="2"/>
              <a:buChar char="§"/>
            </a:pPr>
            <a:r>
              <a:rPr lang="en-US" sz="1470" b="1" dirty="0" smtClean="0"/>
              <a:t>Consider </a:t>
            </a:r>
            <a:r>
              <a:rPr lang="en-US" sz="1470" b="1" dirty="0"/>
              <a:t>the skills of individuals when allocating tasks</a:t>
            </a:r>
            <a:r>
              <a:rPr lang="en-US" sz="1470" dirty="0"/>
              <a:t> </a:t>
            </a:r>
            <a:r>
              <a:rPr lang="en-US" sz="1470" dirty="0" smtClean="0"/>
              <a:t>– When choosing your team to perform each phase of the event, choose the best person suited for the job rather than those that want to do it, you are the team leader and the better judge of their skills.</a:t>
            </a:r>
            <a:endParaRPr lang="en-US" sz="1470" dirty="0"/>
          </a:p>
          <a:p>
            <a:pPr marL="450850" indent="-200025">
              <a:buClr>
                <a:srgbClr val="0070C0"/>
              </a:buClr>
              <a:buSzPct val="100000"/>
              <a:buFont typeface="Wingdings" panose="05000000000000000000" pitchFamily="2" charset="2"/>
              <a:buChar char="§"/>
            </a:pPr>
            <a:r>
              <a:rPr lang="en-GB" sz="1470" b="1" dirty="0" smtClean="0"/>
              <a:t>Ask for support/help promptly </a:t>
            </a:r>
            <a:r>
              <a:rPr lang="en-GB" sz="1470" dirty="0" smtClean="0"/>
              <a:t>– When a problem arises, solve it as fast as possible to avoid cascading. Reach deadlines or set more staff to help reach the deadline. And ask for help, from teachers, parents, suppliers.</a:t>
            </a:r>
            <a:endParaRPr lang="en-GB" sz="1470" dirty="0"/>
          </a:p>
          <a:p>
            <a:pPr marL="450850" indent="-200025">
              <a:buClr>
                <a:srgbClr val="0070C0"/>
              </a:buClr>
              <a:buSzPct val="100000"/>
              <a:buFont typeface="Wingdings" panose="05000000000000000000" pitchFamily="2" charset="2"/>
              <a:buChar char="§"/>
            </a:pPr>
            <a:r>
              <a:rPr lang="en-US" sz="1470" b="1" dirty="0" smtClean="0"/>
              <a:t>Communicate/escalate </a:t>
            </a:r>
            <a:r>
              <a:rPr lang="en-US" sz="1470" b="1" dirty="0"/>
              <a:t>issues promptly</a:t>
            </a:r>
            <a:r>
              <a:rPr lang="en-US" sz="1470" dirty="0"/>
              <a:t> to managers and colleagues (e.g. requests for additional resources) </a:t>
            </a:r>
            <a:r>
              <a:rPr lang="en-US" sz="1470" dirty="0" smtClean="0"/>
              <a:t>– through meetings, bring up resources, who needs more to reach their goals and allocate these resources quickly, better to spend a little more than to double the price when the problem grows.</a:t>
            </a:r>
            <a:endParaRPr lang="en-US" sz="1470" dirty="0"/>
          </a:p>
          <a:p>
            <a:pPr marL="450850" indent="-200025">
              <a:buClr>
                <a:srgbClr val="0070C0"/>
              </a:buClr>
              <a:buSzPct val="100000"/>
              <a:buFont typeface="Wingdings" panose="05000000000000000000" pitchFamily="2" charset="2"/>
              <a:buChar char="§"/>
            </a:pPr>
            <a:r>
              <a:rPr lang="en-GB" sz="1470" b="1" dirty="0" smtClean="0"/>
              <a:t>Organise/conduct </a:t>
            </a:r>
            <a:r>
              <a:rPr lang="en-GB" sz="1470" b="1" dirty="0"/>
              <a:t>risk assessments </a:t>
            </a:r>
            <a:r>
              <a:rPr lang="en-GB" sz="1470" dirty="0" smtClean="0"/>
              <a:t>– Most companies produce a risk assessment for possible issues and rank these in terms of risk levels, this allows preventative measures to be in place. For example, first aid kids at the Martletts, find out beforehand on possible student allergies and plan for it.</a:t>
            </a:r>
            <a:endParaRPr lang="en-GB" sz="1470" dirty="0"/>
          </a:p>
          <a:p>
            <a:pPr marL="450850" indent="-200025">
              <a:buClr>
                <a:srgbClr val="0070C0"/>
              </a:buClr>
              <a:buSzPct val="100000"/>
              <a:buFont typeface="Wingdings" panose="05000000000000000000" pitchFamily="2" charset="2"/>
              <a:buChar char="§"/>
            </a:pPr>
            <a:r>
              <a:rPr lang="en-US" sz="1470" b="1" dirty="0" smtClean="0"/>
              <a:t>Identify </a:t>
            </a:r>
            <a:r>
              <a:rPr lang="en-US" sz="1470" b="1" dirty="0"/>
              <a:t>and rehearse venue emergency procedures </a:t>
            </a:r>
            <a:r>
              <a:rPr lang="en-US" sz="1470" dirty="0" smtClean="0"/>
              <a:t>– fire evacuation run-throughs are useful, allocate fire officers from the team, practice procedures.</a:t>
            </a:r>
          </a:p>
          <a:p>
            <a:pPr>
              <a:buClr>
                <a:srgbClr val="0070C0"/>
              </a:buClr>
              <a:buSzPct val="68000"/>
            </a:pPr>
            <a:r>
              <a:rPr lang="en-US" sz="1470" b="1" dirty="0" smtClean="0">
                <a:solidFill>
                  <a:srgbClr val="FF0000"/>
                </a:solidFill>
              </a:rPr>
              <a:t>P6.1 - Task 01 – </a:t>
            </a:r>
            <a:r>
              <a:rPr lang="en-US" sz="1470" dirty="0" smtClean="0">
                <a:solidFill>
                  <a:srgbClr val="FF0000"/>
                </a:solidFill>
              </a:rPr>
              <a:t>Discuss possible risks that might occur in your event and explain how these risks might be countered.</a:t>
            </a:r>
            <a:endParaRPr lang="en-GB" sz="1470" dirty="0">
              <a:solidFill>
                <a:srgbClr val="FF0000"/>
              </a:solidFill>
            </a:endParaRPr>
          </a:p>
        </p:txBody>
      </p:sp>
    </p:spTree>
    <p:extLst>
      <p:ext uri="{BB962C8B-B14F-4D97-AF65-F5344CB8AC3E}">
        <p14:creationId xmlns:p14="http://schemas.microsoft.com/office/powerpoint/2010/main" val="1271867304"/>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P6.2 </a:t>
            </a:r>
            <a:r>
              <a:rPr lang="en-GB" sz="3800" dirty="0" smtClean="0"/>
              <a:t>– </a:t>
            </a:r>
            <a:r>
              <a:rPr lang="en-GB" sz="3800" dirty="0" smtClean="0"/>
              <a:t>Dealing with Risks</a:t>
            </a:r>
            <a:endParaRPr lang="en-GB" sz="3800" b="1" dirty="0" smtClean="0"/>
          </a:p>
        </p:txBody>
      </p:sp>
      <p:sp>
        <p:nvSpPr>
          <p:cNvPr id="2" name="Rectangle 1"/>
          <p:cNvSpPr/>
          <p:nvPr/>
        </p:nvSpPr>
        <p:spPr>
          <a:xfrm>
            <a:off x="208675" y="1052736"/>
            <a:ext cx="8654642" cy="5576911"/>
          </a:xfrm>
          <a:prstGeom prst="rect">
            <a:avLst/>
          </a:prstGeom>
        </p:spPr>
        <p:txBody>
          <a:bodyPr wrap="square" numCol="1" spcCol="72000">
            <a:spAutoFit/>
          </a:bodyPr>
          <a:lstStyle/>
          <a:p>
            <a:pPr marL="285750" indent="-285750">
              <a:buClr>
                <a:srgbClr val="0070C0"/>
              </a:buClr>
              <a:buSzPct val="68000"/>
              <a:buFont typeface="Arial" panose="020B0604020202020204" pitchFamily="34" charset="0"/>
              <a:buChar char="►"/>
            </a:pPr>
            <a:r>
              <a:rPr lang="en-US" sz="1620" dirty="0" smtClean="0"/>
              <a:t>Planning for risks is good but knowing and preparing how to deal with the risks that could not be avoided is the mark of a good events manager. For</a:t>
            </a:r>
            <a:r>
              <a:rPr lang="en-US" sz="1620" b="1" dirty="0" smtClean="0"/>
              <a:t> 6.2</a:t>
            </a:r>
            <a:r>
              <a:rPr lang="en-US" sz="1620" dirty="0" smtClean="0"/>
              <a:t>, discuss each of the potential problems in context of your event and how for your event you might mitigate these problems. How </a:t>
            </a:r>
            <a:r>
              <a:rPr lang="en-US" sz="1620" dirty="0"/>
              <a:t>to deal with problems that could occur </a:t>
            </a:r>
            <a:r>
              <a:rPr lang="en-US" sz="1620" dirty="0" smtClean="0"/>
              <a:t>when </a:t>
            </a:r>
            <a:r>
              <a:rPr lang="en-US" sz="1620" dirty="0"/>
              <a:t>planning a business event i.e. </a:t>
            </a:r>
          </a:p>
          <a:p>
            <a:pPr marL="622300" indent="-285750">
              <a:buClr>
                <a:srgbClr val="0070C0"/>
              </a:buClr>
              <a:buSzPct val="100000"/>
              <a:buFont typeface="Wingdings" panose="05000000000000000000" pitchFamily="2" charset="2"/>
              <a:buChar char="§"/>
            </a:pPr>
            <a:r>
              <a:rPr lang="en-US" sz="1620" b="1" dirty="0" smtClean="0"/>
              <a:t>Last </a:t>
            </a:r>
            <a:r>
              <a:rPr lang="en-US" sz="1620" b="1" dirty="0"/>
              <a:t>minute requests for resources </a:t>
            </a:r>
            <a:r>
              <a:rPr lang="en-US" sz="1620" dirty="0"/>
              <a:t>(e.g. additional photocopying) </a:t>
            </a:r>
            <a:r>
              <a:rPr lang="en-US" sz="1620" dirty="0" smtClean="0"/>
              <a:t>– there is always someone who has not got enough of something, for instance photocopies or packs for hand outs. For mine, this might be a podium, a projector, additional parking, security.</a:t>
            </a:r>
            <a:endParaRPr lang="en-US" sz="1620" dirty="0"/>
          </a:p>
          <a:p>
            <a:pPr marL="622300" indent="-285750">
              <a:buClr>
                <a:srgbClr val="0070C0"/>
              </a:buClr>
              <a:buSzPct val="100000"/>
              <a:buFont typeface="Wingdings" panose="05000000000000000000" pitchFamily="2" charset="2"/>
              <a:buChar char="§"/>
            </a:pPr>
            <a:r>
              <a:rPr lang="en-US" sz="1620" b="1" dirty="0" smtClean="0"/>
              <a:t>Technical </a:t>
            </a:r>
            <a:r>
              <a:rPr lang="en-US" sz="1620" b="1" dirty="0"/>
              <a:t>problems </a:t>
            </a:r>
            <a:r>
              <a:rPr lang="en-US" sz="1620" dirty="0"/>
              <a:t>(e.g. technology breakdowns) </a:t>
            </a:r>
            <a:r>
              <a:rPr lang="en-US" sz="1620" dirty="0" smtClean="0"/>
              <a:t>– This could be laptops, power, projector bulb, speakers, microphone.</a:t>
            </a:r>
            <a:endParaRPr lang="en-US" sz="1620" dirty="0"/>
          </a:p>
          <a:p>
            <a:pPr marL="622300" indent="-285750">
              <a:buClr>
                <a:srgbClr val="0070C0"/>
              </a:buClr>
              <a:buSzPct val="100000"/>
              <a:buFont typeface="Wingdings" panose="05000000000000000000" pitchFamily="2" charset="2"/>
              <a:buChar char="§"/>
            </a:pPr>
            <a:r>
              <a:rPr lang="en-GB" sz="1620" b="1" dirty="0" smtClean="0"/>
              <a:t>Team </a:t>
            </a:r>
            <a:r>
              <a:rPr lang="en-GB" sz="1620" b="1" dirty="0"/>
              <a:t>member disagreements </a:t>
            </a:r>
            <a:r>
              <a:rPr lang="en-GB" sz="1620" dirty="0" smtClean="0"/>
              <a:t>– There will always be some form of conflict, and sometimes this can affect team members, over quality, deadlines, issues with job allocations, taking days off.</a:t>
            </a:r>
            <a:endParaRPr lang="en-GB" sz="1620" dirty="0"/>
          </a:p>
          <a:p>
            <a:pPr marL="622300" indent="-285750">
              <a:buClr>
                <a:srgbClr val="0070C0"/>
              </a:buClr>
              <a:buSzPct val="100000"/>
              <a:buFont typeface="Wingdings" panose="05000000000000000000" pitchFamily="2" charset="2"/>
              <a:buChar char="§"/>
            </a:pPr>
            <a:r>
              <a:rPr lang="en-GB" sz="1620" b="1" dirty="0" smtClean="0"/>
              <a:t>Misunderstandings/wrong </a:t>
            </a:r>
            <a:r>
              <a:rPr lang="en-GB" sz="1620" b="1" dirty="0"/>
              <a:t>assumptions/poor communication </a:t>
            </a:r>
            <a:r>
              <a:rPr lang="en-GB" sz="1620" dirty="0" smtClean="0"/>
              <a:t>– sometimes messages get lost in transit, leading to time wasting, delays, disagreements, blaming.</a:t>
            </a:r>
            <a:endParaRPr lang="en-GB" sz="1620" dirty="0"/>
          </a:p>
          <a:p>
            <a:pPr marL="622300" indent="-285750">
              <a:buClr>
                <a:srgbClr val="0070C0"/>
              </a:buClr>
              <a:buSzPct val="100000"/>
              <a:buFont typeface="Wingdings" panose="05000000000000000000" pitchFamily="2" charset="2"/>
              <a:buChar char="§"/>
            </a:pPr>
            <a:r>
              <a:rPr lang="en-US" sz="1620" b="1" dirty="0" smtClean="0"/>
              <a:t>Issues </a:t>
            </a:r>
            <a:r>
              <a:rPr lang="en-US" sz="1620" b="1" dirty="0"/>
              <a:t>arising that demand the rearrangement or revision of plans </a:t>
            </a:r>
            <a:r>
              <a:rPr lang="en-US" sz="1620" dirty="0"/>
              <a:t>(e.g. venue change) </a:t>
            </a:r>
            <a:r>
              <a:rPr lang="en-US" sz="1620" dirty="0" smtClean="0"/>
              <a:t>– This can be something as small as delivery of bunting for the day, or something as large as hall closure or change of prices of the hall booking.</a:t>
            </a:r>
          </a:p>
          <a:p>
            <a:pPr marL="622300" indent="-285750">
              <a:buClr>
                <a:srgbClr val="0070C0"/>
              </a:buClr>
              <a:buSzPct val="100000"/>
              <a:buFont typeface="Wingdings" panose="05000000000000000000" pitchFamily="2" charset="2"/>
              <a:buChar char="§"/>
            </a:pPr>
            <a:r>
              <a:rPr lang="en-US" sz="1620" b="1" dirty="0"/>
              <a:t>Cancellations</a:t>
            </a:r>
            <a:r>
              <a:rPr lang="en-US" sz="1620" dirty="0"/>
              <a:t> (e.g. delegates, speaker, trainer, suppliers, venue, catering) – This cannot be easily predicted but needs to be considered, especially as the deadline closes. If for instance the DJ cancels, then another one needs to be found, equipment arranged, playlists, meetings, payments and payment recovery etc</a:t>
            </a:r>
            <a:r>
              <a:rPr lang="en-US" sz="1620" dirty="0" smtClean="0"/>
              <a:t>.</a:t>
            </a:r>
            <a:endParaRPr lang="en-US" sz="1620" dirty="0"/>
          </a:p>
        </p:txBody>
      </p:sp>
    </p:spTree>
    <p:extLst>
      <p:ext uri="{BB962C8B-B14F-4D97-AF65-F5344CB8AC3E}">
        <p14:creationId xmlns:p14="http://schemas.microsoft.com/office/powerpoint/2010/main" val="3344932264"/>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P6.2 </a:t>
            </a:r>
            <a:r>
              <a:rPr lang="en-GB" sz="3800" dirty="0" smtClean="0"/>
              <a:t>– </a:t>
            </a:r>
            <a:r>
              <a:rPr lang="en-GB" sz="3800" dirty="0" smtClean="0"/>
              <a:t>Dealing with Risks</a:t>
            </a:r>
            <a:endParaRPr lang="en-GB" sz="3800" b="1" dirty="0" smtClean="0"/>
          </a:p>
        </p:txBody>
      </p:sp>
      <p:sp>
        <p:nvSpPr>
          <p:cNvPr id="2" name="Rectangle 1"/>
          <p:cNvSpPr/>
          <p:nvPr/>
        </p:nvSpPr>
        <p:spPr>
          <a:xfrm>
            <a:off x="208675" y="1052736"/>
            <a:ext cx="8654642" cy="5623078"/>
          </a:xfrm>
          <a:prstGeom prst="rect">
            <a:avLst/>
          </a:prstGeom>
        </p:spPr>
        <p:txBody>
          <a:bodyPr wrap="square" numCol="1" spcCol="72000">
            <a:spAutoFit/>
          </a:bodyPr>
          <a:lstStyle/>
          <a:p>
            <a:pPr marL="622300" indent="-285750">
              <a:buClr>
                <a:srgbClr val="0070C0"/>
              </a:buClr>
              <a:buSzPct val="100000"/>
              <a:buFont typeface="Wingdings" panose="05000000000000000000" pitchFamily="2" charset="2"/>
              <a:buChar char="§"/>
            </a:pPr>
            <a:r>
              <a:rPr lang="en-US" sz="1500" b="1" dirty="0" smtClean="0"/>
              <a:t>Inadequate </a:t>
            </a:r>
            <a:r>
              <a:rPr lang="en-US" sz="1500" b="1" dirty="0"/>
              <a:t>room or facilities </a:t>
            </a:r>
            <a:r>
              <a:rPr lang="en-US" sz="1500" dirty="0"/>
              <a:t>(e.g. room temperature, seating capacity, lack of technical resources, lighting) </a:t>
            </a:r>
            <a:r>
              <a:rPr lang="en-US" sz="1500" dirty="0" smtClean="0"/>
              <a:t>– Even with preparation, there might not be enough of something on the day, or the room is not big enough for the additional guests, or capacity numbers is too much for fire safety.</a:t>
            </a:r>
            <a:endParaRPr lang="en-US" sz="1500" dirty="0"/>
          </a:p>
          <a:p>
            <a:pPr marL="622300" indent="-285750">
              <a:buClr>
                <a:srgbClr val="0070C0"/>
              </a:buClr>
              <a:buSzPct val="100000"/>
              <a:buFont typeface="Wingdings" panose="05000000000000000000" pitchFamily="2" charset="2"/>
              <a:buChar char="§"/>
            </a:pPr>
            <a:r>
              <a:rPr lang="en-US" sz="1500" b="1" dirty="0" smtClean="0"/>
              <a:t>Suppliers </a:t>
            </a:r>
            <a:r>
              <a:rPr lang="en-US" sz="1500" b="1" dirty="0"/>
              <a:t>fail to deliver </a:t>
            </a:r>
            <a:r>
              <a:rPr lang="en-US" sz="1500" dirty="0"/>
              <a:t>or deliver wrong items </a:t>
            </a:r>
            <a:r>
              <a:rPr lang="en-US" sz="1500" dirty="0" smtClean="0"/>
              <a:t>– This can happen easily, getting things in advance of the day is good but sometimes bunting with spelling mistakes, balloons with no helium, the wrong drinks order etc.</a:t>
            </a:r>
            <a:endParaRPr lang="en-US" sz="1500" dirty="0"/>
          </a:p>
          <a:p>
            <a:pPr marL="622300" indent="-285750">
              <a:buClr>
                <a:srgbClr val="0070C0"/>
              </a:buClr>
              <a:buSzPct val="100000"/>
              <a:buFont typeface="Wingdings" panose="05000000000000000000" pitchFamily="2" charset="2"/>
              <a:buChar char="§"/>
            </a:pPr>
            <a:r>
              <a:rPr lang="en-US" sz="1500" b="1" dirty="0" smtClean="0"/>
              <a:t>External </a:t>
            </a:r>
            <a:r>
              <a:rPr lang="en-US" sz="1500" b="1" dirty="0"/>
              <a:t>factors </a:t>
            </a:r>
            <a:r>
              <a:rPr lang="en-US" sz="1500" dirty="0"/>
              <a:t>(e.g. weather and travel disruption) </a:t>
            </a:r>
            <a:r>
              <a:rPr lang="en-US" sz="1500" dirty="0" smtClean="0"/>
              <a:t>– Cannot be predicted until the day but precautions can be made, people making their own way there dissipates the issues and poor weather cannot be controlled, so ticket purchase in advance is useful.</a:t>
            </a:r>
            <a:endParaRPr lang="en-US" sz="1500" dirty="0"/>
          </a:p>
          <a:p>
            <a:pPr marL="622300" indent="-285750">
              <a:buClr>
                <a:srgbClr val="0070C0"/>
              </a:buClr>
              <a:buSzPct val="100000"/>
              <a:buFont typeface="Wingdings" panose="05000000000000000000" pitchFamily="2" charset="2"/>
              <a:buChar char="§"/>
            </a:pPr>
            <a:r>
              <a:rPr lang="en-US" sz="1500" b="1" dirty="0" smtClean="0"/>
              <a:t>Last </a:t>
            </a:r>
            <a:r>
              <a:rPr lang="en-US" sz="1500" b="1" dirty="0"/>
              <a:t>minute over or under demand </a:t>
            </a:r>
            <a:r>
              <a:rPr lang="en-US" sz="1500" dirty="0"/>
              <a:t>for event by delegates/customers </a:t>
            </a:r>
            <a:r>
              <a:rPr lang="en-US" sz="1500" dirty="0" smtClean="0"/>
              <a:t>– this can impact room capacity, seating, tables, food numbers. It is the project managers task to limit this as much as possible before the issue cascades.</a:t>
            </a:r>
            <a:endParaRPr lang="en-US" sz="1500" dirty="0"/>
          </a:p>
          <a:p>
            <a:pPr marL="622300" indent="-285750">
              <a:buClr>
                <a:srgbClr val="0070C0"/>
              </a:buClr>
              <a:buSzPct val="100000"/>
              <a:buFont typeface="Wingdings" panose="05000000000000000000" pitchFamily="2" charset="2"/>
              <a:buChar char="§"/>
            </a:pPr>
            <a:r>
              <a:rPr lang="en-GB" sz="1500" b="1" dirty="0" smtClean="0"/>
              <a:t>Missing </a:t>
            </a:r>
            <a:r>
              <a:rPr lang="en-GB" sz="1500" b="1" dirty="0"/>
              <a:t>time deadlines </a:t>
            </a:r>
            <a:r>
              <a:rPr lang="en-GB" sz="1500" dirty="0" smtClean="0"/>
              <a:t>– Jobs can fail or fall behind, this can impact on follow on jobs (dependencies) , budgets need to be set aside to reduce these risks.</a:t>
            </a:r>
            <a:endParaRPr lang="en-GB" sz="1500" dirty="0"/>
          </a:p>
          <a:p>
            <a:pPr marL="622300" indent="-285750">
              <a:buClr>
                <a:srgbClr val="0070C0"/>
              </a:buClr>
              <a:buSzPct val="100000"/>
              <a:buFont typeface="Wingdings" panose="05000000000000000000" pitchFamily="2" charset="2"/>
              <a:buChar char="§"/>
            </a:pPr>
            <a:r>
              <a:rPr lang="en-GB" sz="1500" b="1" dirty="0" smtClean="0"/>
              <a:t>Not </a:t>
            </a:r>
            <a:r>
              <a:rPr lang="en-GB" sz="1500" b="1" dirty="0"/>
              <a:t>meeting budget targets </a:t>
            </a:r>
            <a:r>
              <a:rPr lang="en-GB" sz="1500" dirty="0" smtClean="0"/>
              <a:t>– Money overruns are quite common, a strict control over prices and the budget is necessary, or contingencies made to reduce later purchases in order to pay for the most important ones.</a:t>
            </a:r>
            <a:endParaRPr lang="en-GB" sz="1500" dirty="0"/>
          </a:p>
          <a:p>
            <a:pPr marL="622300" indent="-285750">
              <a:buClr>
                <a:srgbClr val="0070C0"/>
              </a:buClr>
              <a:buSzPct val="100000"/>
              <a:buFont typeface="Wingdings" panose="05000000000000000000" pitchFamily="2" charset="2"/>
              <a:buChar char="§"/>
            </a:pPr>
            <a:r>
              <a:rPr lang="en-GB" sz="1500" b="1" dirty="0" smtClean="0"/>
              <a:t>Sourcing </a:t>
            </a:r>
            <a:r>
              <a:rPr lang="en-GB" sz="1500" b="1" dirty="0"/>
              <a:t>the wrong resources </a:t>
            </a:r>
            <a:r>
              <a:rPr lang="en-GB" sz="1500" dirty="0" smtClean="0"/>
              <a:t>– can be reduced but not necessarily avoided, your team is fallible.</a:t>
            </a:r>
            <a:endParaRPr lang="en-GB" sz="1500" dirty="0"/>
          </a:p>
          <a:p>
            <a:pPr marL="622300" indent="-285750">
              <a:buClr>
                <a:srgbClr val="0070C0"/>
              </a:buClr>
              <a:buSzPct val="100000"/>
              <a:buFont typeface="Wingdings" panose="05000000000000000000" pitchFamily="2" charset="2"/>
              <a:buChar char="§"/>
            </a:pPr>
            <a:r>
              <a:rPr lang="en-US" sz="1500" b="1" dirty="0" smtClean="0"/>
              <a:t>Not </a:t>
            </a:r>
            <a:r>
              <a:rPr lang="en-US" sz="1500" b="1" dirty="0"/>
              <a:t>supporting other team members </a:t>
            </a:r>
            <a:r>
              <a:rPr lang="en-US" sz="1500" dirty="0" smtClean="0"/>
              <a:t>– conflict resolution and reallocating tasks to help the team move forward. Meetings and team discussions can help plan for this.</a:t>
            </a:r>
          </a:p>
          <a:p>
            <a:pPr>
              <a:buClr>
                <a:srgbClr val="0070C0"/>
              </a:buClr>
              <a:buSzPct val="68000"/>
            </a:pPr>
            <a:r>
              <a:rPr lang="en-US" sz="1600" b="1" dirty="0" smtClean="0">
                <a:solidFill>
                  <a:srgbClr val="FF0000"/>
                </a:solidFill>
              </a:rPr>
              <a:t>P6.2 </a:t>
            </a:r>
            <a:r>
              <a:rPr lang="en-US" sz="1600" b="1" dirty="0">
                <a:solidFill>
                  <a:srgbClr val="FF0000"/>
                </a:solidFill>
              </a:rPr>
              <a:t>- Task </a:t>
            </a:r>
            <a:r>
              <a:rPr lang="en-US" sz="1600" b="1" dirty="0" smtClean="0">
                <a:solidFill>
                  <a:srgbClr val="FF0000"/>
                </a:solidFill>
              </a:rPr>
              <a:t>02 </a:t>
            </a:r>
            <a:r>
              <a:rPr lang="en-US" sz="1600" b="1" dirty="0">
                <a:solidFill>
                  <a:srgbClr val="FF0000"/>
                </a:solidFill>
              </a:rPr>
              <a:t>– </a:t>
            </a:r>
            <a:r>
              <a:rPr lang="en-US" sz="1600" dirty="0">
                <a:solidFill>
                  <a:srgbClr val="FF0000"/>
                </a:solidFill>
              </a:rPr>
              <a:t>Discuss </a:t>
            </a:r>
            <a:r>
              <a:rPr lang="en-US" sz="1600" dirty="0" smtClean="0">
                <a:solidFill>
                  <a:srgbClr val="FF0000"/>
                </a:solidFill>
              </a:rPr>
              <a:t>how to deal with potential issues </a:t>
            </a:r>
            <a:r>
              <a:rPr lang="en-US" sz="1600" dirty="0">
                <a:solidFill>
                  <a:srgbClr val="FF0000"/>
                </a:solidFill>
              </a:rPr>
              <a:t>that might occur in your event and explain how these risks might be countered.</a:t>
            </a:r>
            <a:endParaRPr lang="en-GB" sz="1600" dirty="0">
              <a:solidFill>
                <a:srgbClr val="FF0000"/>
              </a:solidFill>
            </a:endParaRPr>
          </a:p>
        </p:txBody>
      </p:sp>
    </p:spTree>
    <p:extLst>
      <p:ext uri="{BB962C8B-B14F-4D97-AF65-F5344CB8AC3E}">
        <p14:creationId xmlns:p14="http://schemas.microsoft.com/office/powerpoint/2010/main" val="965904327"/>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76DD945F-B7B0-4691-A0D0-E2EAD6DA23B3}">
  <ds:schemaRefs>
    <ds:schemaRef ds:uri="http://www.w3.org/XML/1998/namespace"/>
    <ds:schemaRef ds:uri="http://purl.org/dc/terms/"/>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73893</TotalTime>
  <Words>2553</Words>
  <Application>Microsoft Office PowerPoint</Application>
  <PresentationFormat>On-screen Show (4:3)</PresentationFormat>
  <Paragraphs>144</Paragraphs>
  <Slides>12</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Calibri</vt:lpstr>
      <vt:lpstr>Lucida Sans Unicode</vt:lpstr>
      <vt:lpstr>Verdana</vt:lpstr>
      <vt:lpstr>Wingdings</vt:lpstr>
      <vt:lpstr>Wingdings 2</vt:lpstr>
      <vt:lpstr>Wingdings 3</vt:lpstr>
      <vt:lpstr>Enderoth</vt:lpstr>
      <vt:lpstr>PowerPoint Presentation</vt:lpstr>
      <vt:lpstr>Assessment Criteria</vt:lpstr>
      <vt:lpstr>PowerPoint Presentation</vt:lpstr>
      <vt:lpstr>Assignment Scenario</vt:lpstr>
      <vt:lpstr>P6 – Organisation Event Resources</vt:lpstr>
      <vt:lpstr>P6.1 – Preventative Measures</vt:lpstr>
      <vt:lpstr>P6.1 – Preventative Measures</vt:lpstr>
      <vt:lpstr>P6.2 – Dealing with Risks</vt:lpstr>
      <vt:lpstr>P6.2 – Dealing with Risks</vt:lpstr>
      <vt:lpstr>M2.2 – Dealing with Risks</vt:lpstr>
      <vt:lpstr>D2.1 – Contingency Planning</vt:lpstr>
      <vt:lpstr>LO5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LO1 - Know the common components of computer systems</dc:title>
  <dc:subject>eBusiness</dc:subject>
  <dc:creator>Enderoth</dc:creator>
  <cp:lastModifiedBy>Stephen Rafferty</cp:lastModifiedBy>
  <cp:revision>2034</cp:revision>
  <cp:lastPrinted>2014-01-22T18:25:48Z</cp:lastPrinted>
  <dcterms:created xsi:type="dcterms:W3CDTF">2008-03-12T11:01:44Z</dcterms:created>
  <dcterms:modified xsi:type="dcterms:W3CDTF">2018-07-18T15:33:53Z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